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83" r:id="rId2"/>
    <p:sldId id="379" r:id="rId3"/>
    <p:sldId id="407" r:id="rId4"/>
    <p:sldId id="405" r:id="rId5"/>
    <p:sldId id="406" r:id="rId6"/>
    <p:sldId id="408" r:id="rId7"/>
    <p:sldId id="404" r:id="rId8"/>
    <p:sldId id="384" r:id="rId9"/>
    <p:sldId id="329" r:id="rId10"/>
    <p:sldId id="395" r:id="rId11"/>
    <p:sldId id="385" r:id="rId12"/>
    <p:sldId id="386" r:id="rId13"/>
    <p:sldId id="387" r:id="rId14"/>
    <p:sldId id="388" r:id="rId15"/>
    <p:sldId id="389" r:id="rId16"/>
    <p:sldId id="390" r:id="rId17"/>
    <p:sldId id="391" r:id="rId18"/>
    <p:sldId id="392" r:id="rId19"/>
    <p:sldId id="398" r:id="rId20"/>
    <p:sldId id="397" r:id="rId21"/>
    <p:sldId id="394" r:id="rId22"/>
    <p:sldId id="399" r:id="rId23"/>
    <p:sldId id="400" r:id="rId24"/>
    <p:sldId id="402" r:id="rId25"/>
    <p:sldId id="403" r:id="rId26"/>
    <p:sldId id="401" r:id="rId27"/>
    <p:sldId id="378" r:id="rId28"/>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379"/>
            <p14:sldId id="407"/>
            <p14:sldId id="405"/>
            <p14:sldId id="406"/>
            <p14:sldId id="408"/>
            <p14:sldId id="404"/>
            <p14:sldId id="384"/>
            <p14:sldId id="329"/>
            <p14:sldId id="395"/>
            <p14:sldId id="385"/>
            <p14:sldId id="386"/>
            <p14:sldId id="387"/>
            <p14:sldId id="388"/>
            <p14:sldId id="389"/>
            <p14:sldId id="390"/>
            <p14:sldId id="391"/>
            <p14:sldId id="392"/>
            <p14:sldId id="398"/>
            <p14:sldId id="397"/>
            <p14:sldId id="394"/>
            <p14:sldId id="399"/>
            <p14:sldId id="400"/>
          </p14:sldIdLst>
        </p14:section>
        <p14:section name="THANK YOU" id="{6CD91DAB-8EC3-4802-89E9-0F1C7022FB28}">
          <p14:sldIdLst>
            <p14:sldId id="402"/>
            <p14:sldId id="403"/>
            <p14:sldId id="401"/>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DC5924"/>
    <a:srgbClr val="B7472A"/>
    <a:srgbClr val="000000"/>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72" autoAdjust="0"/>
  </p:normalViewPr>
  <p:slideViewPr>
    <p:cSldViewPr snapToGrid="0">
      <p:cViewPr varScale="1">
        <p:scale>
          <a:sx n="114" d="100"/>
          <a:sy n="114" d="100"/>
        </p:scale>
        <p:origin x="414" y="120"/>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4/11/2018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4/11/2018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20501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297076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224089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189420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29098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371691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23</a:t>
            </a:fld>
            <a:endParaRPr lang="en-US"/>
          </a:p>
        </p:txBody>
      </p:sp>
    </p:spTree>
    <p:extLst>
      <p:ext uri="{BB962C8B-B14F-4D97-AF65-F5344CB8AC3E}">
        <p14:creationId xmlns:p14="http://schemas.microsoft.com/office/powerpoint/2010/main" val="344296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24</a:t>
            </a:fld>
            <a:endParaRPr lang="en-US"/>
          </a:p>
        </p:txBody>
      </p:sp>
    </p:spTree>
    <p:extLst>
      <p:ext uri="{BB962C8B-B14F-4D97-AF65-F5344CB8AC3E}">
        <p14:creationId xmlns:p14="http://schemas.microsoft.com/office/powerpoint/2010/main" val="15880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26</a:t>
            </a:fld>
            <a:endParaRPr lang="en-US"/>
          </a:p>
        </p:txBody>
      </p:sp>
    </p:spTree>
    <p:extLst>
      <p:ext uri="{BB962C8B-B14F-4D97-AF65-F5344CB8AC3E}">
        <p14:creationId xmlns:p14="http://schemas.microsoft.com/office/powerpoint/2010/main" val="73376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45860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256809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256021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93318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195752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304412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16</a:t>
            </a:fld>
            <a:endParaRPr lang="en-US"/>
          </a:p>
        </p:txBody>
      </p:sp>
    </p:spTree>
    <p:extLst>
      <p:ext uri="{BB962C8B-B14F-4D97-AF65-F5344CB8AC3E}">
        <p14:creationId xmlns:p14="http://schemas.microsoft.com/office/powerpoint/2010/main" val="208387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gif"/><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asantalo@gmail.com" TargetMode="External"/><Relationship Id="rId2" Type="http://schemas.openxmlformats.org/officeDocument/2006/relationships/hyperlink" Target="http://www.alnoortower.com/" TargetMode="External"/><Relationship Id="rId1" Type="http://schemas.openxmlformats.org/officeDocument/2006/relationships/slideLayout" Target="../slideLayouts/slideLayout26.xml"/><Relationship Id="rId6" Type="http://schemas.openxmlformats.org/officeDocument/2006/relationships/image" Target="../media/image59.png"/><Relationship Id="rId5" Type="http://schemas.openxmlformats.org/officeDocument/2006/relationships/hyperlink" Target="http://www.claviscircle.com/" TargetMode="External"/><Relationship Id="rId4" Type="http://schemas.openxmlformats.org/officeDocument/2006/relationships/hyperlink" Target="http://www.amedeesantalo.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285176" y="258663"/>
            <a:ext cx="9798391" cy="3748719"/>
          </a:xfrm>
        </p:spPr>
        <p:txBody>
          <a:bodyPr/>
          <a:lstStyle/>
          <a:p>
            <a:r>
              <a:rPr lang="en-US" dirty="0"/>
              <a:t>Les 7 </a:t>
            </a:r>
            <a:r>
              <a:rPr lang="en-US" dirty="0" err="1"/>
              <a:t>Piliers</a:t>
            </a:r>
            <a:r>
              <a:rPr lang="en-US" dirty="0"/>
              <a:t> du</a:t>
            </a:r>
            <a:br>
              <a:rPr lang="en-US" dirty="0"/>
            </a:br>
            <a:r>
              <a:rPr lang="en-US" dirty="0"/>
              <a:t>DEVELOPPEMENT</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dirty="0"/>
          </a:p>
        </p:txBody>
      </p:sp>
      <p:sp>
        <p:nvSpPr>
          <p:cNvPr id="6" name="TextBox 5">
            <a:extLst>
              <a:ext uri="{FF2B5EF4-FFF2-40B4-BE49-F238E27FC236}">
                <a16:creationId xmlns:a16="http://schemas.microsoft.com/office/drawing/2014/main" id="{F482E458-122E-484C-97BF-CACC94BC85C7}"/>
              </a:ext>
            </a:extLst>
          </p:cNvPr>
          <p:cNvSpPr txBox="1"/>
          <p:nvPr/>
        </p:nvSpPr>
        <p:spPr>
          <a:xfrm>
            <a:off x="1436030" y="2784686"/>
            <a:ext cx="5015104" cy="1200329"/>
          </a:xfrm>
          <a:prstGeom prst="rect">
            <a:avLst/>
          </a:prstGeom>
          <a:noFill/>
        </p:spPr>
        <p:txBody>
          <a:bodyPr wrap="square" rtlCol="0">
            <a:spAutoFit/>
          </a:bodyPr>
          <a:lstStyle/>
          <a:p>
            <a:r>
              <a:rPr lang="fr-FR" sz="3600" b="1" dirty="0">
                <a:solidFill>
                  <a:schemeClr val="bg2">
                    <a:lumMod val="20000"/>
                    <a:lumOff val="80000"/>
                  </a:schemeClr>
                </a:solidFill>
              </a:rPr>
              <a:t>&amp; de l’économie circulaire</a:t>
            </a:r>
          </a:p>
        </p:txBody>
      </p:sp>
      <p:sp>
        <p:nvSpPr>
          <p:cNvPr id="13" name="TextBox 12">
            <a:extLst>
              <a:ext uri="{FF2B5EF4-FFF2-40B4-BE49-F238E27FC236}">
                <a16:creationId xmlns:a16="http://schemas.microsoft.com/office/drawing/2014/main" id="{4F06C036-B0B5-4A66-8283-0A07F70794B8}"/>
              </a:ext>
            </a:extLst>
          </p:cNvPr>
          <p:cNvSpPr txBox="1"/>
          <p:nvPr/>
        </p:nvSpPr>
        <p:spPr>
          <a:xfrm>
            <a:off x="7978628" y="6367366"/>
            <a:ext cx="3984771" cy="369332"/>
          </a:xfrm>
          <a:prstGeom prst="rect">
            <a:avLst/>
          </a:prstGeom>
          <a:noFill/>
        </p:spPr>
        <p:txBody>
          <a:bodyPr wrap="square" rtlCol="0">
            <a:spAutoFit/>
          </a:bodyPr>
          <a:lstStyle/>
          <a:p>
            <a:pPr algn="r"/>
            <a:r>
              <a:rPr lang="en-US" dirty="0"/>
              <a:t>by </a:t>
            </a:r>
            <a:r>
              <a:rPr lang="en-US" dirty="0" err="1"/>
              <a:t>Amédée</a:t>
            </a:r>
            <a:r>
              <a:rPr lang="en-US" dirty="0"/>
              <a:t> </a:t>
            </a:r>
            <a:r>
              <a:rPr lang="en-US" dirty="0" err="1"/>
              <a:t>Santalo</a:t>
            </a:r>
            <a:endParaRPr lang="en-US" dirty="0"/>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10</a:t>
            </a:fld>
            <a:endParaRPr lang="en-US"/>
          </a:p>
        </p:txBody>
      </p:sp>
      <p:pic>
        <p:nvPicPr>
          <p:cNvPr id="11" name="Picture 10">
            <a:extLst>
              <a:ext uri="{FF2B5EF4-FFF2-40B4-BE49-F238E27FC236}">
                <a16:creationId xmlns:a16="http://schemas.microsoft.com/office/drawing/2014/main" id="{66C34A6D-AA3A-42EE-9F32-8F91AE285A0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9591"/>
          <a:stretch/>
        </p:blipFill>
        <p:spPr>
          <a:xfrm>
            <a:off x="0" y="2558643"/>
            <a:ext cx="5939406" cy="369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12" name="Picture 11">
            <a:extLst>
              <a:ext uri="{FF2B5EF4-FFF2-40B4-BE49-F238E27FC236}">
                <a16:creationId xmlns:a16="http://schemas.microsoft.com/office/drawing/2014/main" id="{9A9CDDC1-BEFF-4F1E-A61C-8F5FDD7D792E}"/>
              </a:ext>
            </a:extLst>
          </p:cNvPr>
          <p:cNvPicPr>
            <a:picLocks noChangeAspect="1"/>
          </p:cNvPicPr>
          <p:nvPr/>
        </p:nvPicPr>
        <p:blipFill rotWithShape="1">
          <a:blip r:embed="rId4">
            <a:extLst>
              <a:ext uri="{28A0092B-C50C-407E-A947-70E740481C1C}">
                <a14:useLocalDpi xmlns:a14="http://schemas.microsoft.com/office/drawing/2010/main" val="0"/>
              </a:ext>
            </a:extLst>
          </a:blip>
          <a:srcRect l="6073" r="5570"/>
          <a:stretch/>
        </p:blipFill>
        <p:spPr>
          <a:xfrm>
            <a:off x="6387311" y="2558643"/>
            <a:ext cx="5804689" cy="369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13" name="Picture 12">
            <a:extLst>
              <a:ext uri="{FF2B5EF4-FFF2-40B4-BE49-F238E27FC236}">
                <a16:creationId xmlns:a16="http://schemas.microsoft.com/office/drawing/2014/main" id="{8584BB0E-2C1E-4EB6-80F7-B47BE8C31C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99175" y="3997943"/>
            <a:ext cx="511590" cy="816749"/>
          </a:xfrm>
          <a:prstGeom prst="rect">
            <a:avLst/>
          </a:prstGeom>
        </p:spPr>
      </p:pic>
      <p:sp>
        <p:nvSpPr>
          <p:cNvPr id="5" name="Rectangle 4">
            <a:extLst>
              <a:ext uri="{FF2B5EF4-FFF2-40B4-BE49-F238E27FC236}">
                <a16:creationId xmlns:a16="http://schemas.microsoft.com/office/drawing/2014/main" id="{7A4D2FDC-A3EA-44E8-89E3-1DC8AFECF739}"/>
              </a:ext>
            </a:extLst>
          </p:cNvPr>
          <p:cNvSpPr/>
          <p:nvPr/>
        </p:nvSpPr>
        <p:spPr>
          <a:xfrm>
            <a:off x="156594" y="2228866"/>
            <a:ext cx="5939406" cy="338554"/>
          </a:xfrm>
          <a:prstGeom prst="rect">
            <a:avLst/>
          </a:prstGeom>
        </p:spPr>
        <p:txBody>
          <a:bodyPr wrap="square">
            <a:spAutoFit/>
          </a:bodyPr>
          <a:lstStyle/>
          <a:p>
            <a:r>
              <a:rPr lang="en-US" sz="1600" dirty="0">
                <a:solidFill>
                  <a:schemeClr val="bg1"/>
                </a:solidFill>
              </a:rPr>
              <a:t>BAGDAD CITY – Un </a:t>
            </a:r>
            <a:r>
              <a:rPr lang="fr-FR" sz="1600" dirty="0">
                <a:solidFill>
                  <a:schemeClr val="bg1"/>
                </a:solidFill>
              </a:rPr>
              <a:t>exemple</a:t>
            </a:r>
            <a:r>
              <a:rPr lang="en-US" sz="1600" dirty="0">
                <a:solidFill>
                  <a:schemeClr val="bg1"/>
                </a:solidFill>
              </a:rPr>
              <a:t> de </a:t>
            </a:r>
            <a:r>
              <a:rPr lang="fr-FR" sz="1600" dirty="0">
                <a:solidFill>
                  <a:schemeClr val="bg1"/>
                </a:solidFill>
              </a:rPr>
              <a:t>prospérité</a:t>
            </a:r>
          </a:p>
        </p:txBody>
      </p:sp>
      <p:sp>
        <p:nvSpPr>
          <p:cNvPr id="17" name="Rectangle 16">
            <a:extLst>
              <a:ext uri="{FF2B5EF4-FFF2-40B4-BE49-F238E27FC236}">
                <a16:creationId xmlns:a16="http://schemas.microsoft.com/office/drawing/2014/main" id="{A3D75649-A3C1-4CE3-9277-E0AEEE88F400}"/>
              </a:ext>
            </a:extLst>
          </p:cNvPr>
          <p:cNvSpPr/>
          <p:nvPr/>
        </p:nvSpPr>
        <p:spPr>
          <a:xfrm>
            <a:off x="33556" y="6254104"/>
            <a:ext cx="5939406" cy="461665"/>
          </a:xfrm>
          <a:prstGeom prst="rect">
            <a:avLst/>
          </a:prstGeom>
        </p:spPr>
        <p:txBody>
          <a:bodyPr wrap="square">
            <a:spAutoFit/>
          </a:bodyPr>
          <a:lstStyle/>
          <a:p>
            <a:r>
              <a:rPr lang="fr-FR" sz="1200" dirty="0">
                <a:solidFill>
                  <a:schemeClr val="bg1"/>
                </a:solidFill>
              </a:rPr>
              <a:t>8ème siècle comme la capitale du califat abbasside, par son calife al-Mansour (commencé en 762)</a:t>
            </a:r>
          </a:p>
        </p:txBody>
      </p:sp>
      <p:sp>
        <p:nvSpPr>
          <p:cNvPr id="18" name="Rectangle 17">
            <a:extLst>
              <a:ext uri="{FF2B5EF4-FFF2-40B4-BE49-F238E27FC236}">
                <a16:creationId xmlns:a16="http://schemas.microsoft.com/office/drawing/2014/main" id="{12DE6B37-85ED-40FC-96D7-89C84C195EE4}"/>
              </a:ext>
            </a:extLst>
          </p:cNvPr>
          <p:cNvSpPr/>
          <p:nvPr/>
        </p:nvSpPr>
        <p:spPr>
          <a:xfrm>
            <a:off x="6536105" y="2210204"/>
            <a:ext cx="5655895" cy="338554"/>
          </a:xfrm>
          <a:prstGeom prst="rect">
            <a:avLst/>
          </a:prstGeom>
        </p:spPr>
        <p:txBody>
          <a:bodyPr wrap="square">
            <a:spAutoFit/>
          </a:bodyPr>
          <a:lstStyle/>
          <a:p>
            <a:r>
              <a:rPr lang="en-US" sz="1600" dirty="0">
                <a:solidFill>
                  <a:schemeClr val="bg1"/>
                </a:solidFill>
              </a:rPr>
              <a:t>APPLE PARK </a:t>
            </a:r>
            <a:r>
              <a:rPr lang="fr-FR" sz="1600" dirty="0">
                <a:solidFill>
                  <a:schemeClr val="bg1"/>
                </a:solidFill>
              </a:rPr>
              <a:t>symboliquement basé sur le même modèle</a:t>
            </a:r>
          </a:p>
        </p:txBody>
      </p:sp>
      <p:sp>
        <p:nvSpPr>
          <p:cNvPr id="6" name="Rectangle 5">
            <a:extLst>
              <a:ext uri="{FF2B5EF4-FFF2-40B4-BE49-F238E27FC236}">
                <a16:creationId xmlns:a16="http://schemas.microsoft.com/office/drawing/2014/main" id="{AEFAE61A-7CD1-4321-9674-9F67ED1A7690}"/>
              </a:ext>
            </a:extLst>
          </p:cNvPr>
          <p:cNvSpPr/>
          <p:nvPr/>
        </p:nvSpPr>
        <p:spPr>
          <a:xfrm>
            <a:off x="6410765" y="6253992"/>
            <a:ext cx="3119893" cy="276999"/>
          </a:xfrm>
          <a:prstGeom prst="rect">
            <a:avLst/>
          </a:prstGeom>
        </p:spPr>
        <p:txBody>
          <a:bodyPr wrap="none">
            <a:spAutoFit/>
          </a:bodyPr>
          <a:lstStyle/>
          <a:p>
            <a:r>
              <a:rPr lang="en-US" sz="1200" dirty="0">
                <a:solidFill>
                  <a:schemeClr val="bg1"/>
                </a:solidFill>
              </a:rPr>
              <a:t>Steve Jobs </a:t>
            </a:r>
            <a:r>
              <a:rPr lang="fr-FR" sz="1200" dirty="0">
                <a:solidFill>
                  <a:schemeClr val="bg1"/>
                </a:solidFill>
              </a:rPr>
              <a:t>présente</a:t>
            </a:r>
            <a:r>
              <a:rPr lang="en-US" sz="1200" dirty="0">
                <a:solidFill>
                  <a:schemeClr val="bg1"/>
                </a:solidFill>
              </a:rPr>
              <a:t> Apple City à Cupertino</a:t>
            </a:r>
          </a:p>
        </p:txBody>
      </p:sp>
      <p:sp>
        <p:nvSpPr>
          <p:cNvPr id="19" name="Text Placeholder 13">
            <a:extLst>
              <a:ext uri="{FF2B5EF4-FFF2-40B4-BE49-F238E27FC236}">
                <a16:creationId xmlns:a16="http://schemas.microsoft.com/office/drawing/2014/main" id="{EAE143DE-70C5-455D-8503-DD4AECD3EAB9}"/>
              </a:ext>
            </a:extLst>
          </p:cNvPr>
          <p:cNvSpPr txBox="1">
            <a:spLocks/>
          </p:cNvSpPr>
          <p:nvPr/>
        </p:nvSpPr>
        <p:spPr>
          <a:xfrm>
            <a:off x="5689295" y="457048"/>
            <a:ext cx="6111552" cy="954107"/>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14400" eaLnBrk="0" fontAlgn="base" hangingPunct="0">
              <a:lnSpc>
                <a:spcPct val="100000"/>
              </a:lnSpc>
              <a:spcBef>
                <a:spcPct val="0"/>
              </a:spcBef>
              <a:spcAft>
                <a:spcPct val="0"/>
              </a:spcAft>
              <a:buClrTx/>
              <a:buSzTx/>
            </a:pPr>
            <a:r>
              <a:rPr lang="fr-FR" altLang="fr-FR" dirty="0">
                <a:solidFill>
                  <a:schemeClr val="accent4"/>
                </a:solidFill>
                <a:latin typeface="inherit"/>
              </a:rPr>
              <a:t>Les anciennes villes prospères cultivaient leur nourriture au centre de la cité.</a:t>
            </a:r>
            <a:r>
              <a:rPr lang="fr-FR" altLang="fr-FR" sz="1400" dirty="0">
                <a:solidFill>
                  <a:schemeClr val="accent4"/>
                </a:solidFill>
              </a:rPr>
              <a:t> </a:t>
            </a:r>
            <a:endParaRPr lang="fr-FR" altLang="fr-FR" sz="4000" dirty="0">
              <a:solidFill>
                <a:schemeClr val="accent4"/>
              </a:solidFill>
              <a:latin typeface="Arial" panose="020B0604020202020204" pitchFamily="34" charset="0"/>
            </a:endParaRPr>
          </a:p>
        </p:txBody>
      </p:sp>
      <p:sp>
        <p:nvSpPr>
          <p:cNvPr id="20" name="Title 31">
            <a:extLst>
              <a:ext uri="{FF2B5EF4-FFF2-40B4-BE49-F238E27FC236}">
                <a16:creationId xmlns:a16="http://schemas.microsoft.com/office/drawing/2014/main" id="{6087B6C4-074F-4A33-93FE-3FC18FFF57E9}"/>
              </a:ext>
            </a:extLst>
          </p:cNvPr>
          <p:cNvSpPr>
            <a:spLocks noGrp="1"/>
          </p:cNvSpPr>
          <p:nvPr>
            <p:ph type="title"/>
          </p:nvPr>
        </p:nvSpPr>
        <p:spPr>
          <a:xfrm>
            <a:off x="42448" y="-92279"/>
            <a:ext cx="5108895" cy="914096"/>
          </a:xfrm>
        </p:spPr>
        <p:txBody>
          <a:bodyPr/>
          <a:lstStyle/>
          <a:p>
            <a:r>
              <a:rPr lang="fr-FR" b="1" dirty="0">
                <a:gradFill>
                  <a:gsLst>
                    <a:gs pos="15000">
                      <a:schemeClr val="bg1"/>
                    </a:gs>
                    <a:gs pos="47000">
                      <a:schemeClr val="bg1"/>
                    </a:gs>
                  </a:gsLst>
                  <a:lin ang="5400000" scaled="1"/>
                </a:gradFill>
                <a:latin typeface="Impact" panose="020B0806030902050204" pitchFamily="34" charset="0"/>
              </a:rPr>
              <a:t>1 - sécurité alimentaire</a:t>
            </a:r>
          </a:p>
        </p:txBody>
      </p:sp>
      <p:sp>
        <p:nvSpPr>
          <p:cNvPr id="21" name="Text Placeholder 13">
            <a:extLst>
              <a:ext uri="{FF2B5EF4-FFF2-40B4-BE49-F238E27FC236}">
                <a16:creationId xmlns:a16="http://schemas.microsoft.com/office/drawing/2014/main" id="{4AB0369F-ECAF-4E65-84E7-EC1DCB9DFD4B}"/>
              </a:ext>
            </a:extLst>
          </p:cNvPr>
          <p:cNvSpPr txBox="1">
            <a:spLocks/>
          </p:cNvSpPr>
          <p:nvPr/>
        </p:nvSpPr>
        <p:spPr>
          <a:xfrm>
            <a:off x="-38898" y="1015434"/>
            <a:ext cx="5556380" cy="7571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400"/>
              <a:t>Localisation de la production alimentaire</a:t>
            </a:r>
          </a:p>
        </p:txBody>
      </p:sp>
      <p:sp>
        <p:nvSpPr>
          <p:cNvPr id="7" name="Rectangle 4">
            <a:extLst>
              <a:ext uri="{FF2B5EF4-FFF2-40B4-BE49-F238E27FC236}">
                <a16:creationId xmlns:a16="http://schemas.microsoft.com/office/drawing/2014/main" id="{DE89AE38-3769-4FF8-BE17-AB8955A5D6D5}"/>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50076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63" presetClass="path" presetSubtype="0" decel="100000" fill="hold" grpId="1" nodeType="withEffect">
                                  <p:stCondLst>
                                    <p:cond delay="0"/>
                                  </p:stCondLst>
                                  <p:childTnLst>
                                    <p:animMotion origin="layout" path="M -0.14336 1.11111E-6 L 1.45833E-6 1.11111E-6 " pathEditMode="relative" rAng="0" ptsTypes="AA">
                                      <p:cBhvr>
                                        <p:cTn id="9" dur="750" fill="hold"/>
                                        <p:tgtEl>
                                          <p:spTgt spid="19">
                                            <p:txEl>
                                              <p:pRg st="0" end="0"/>
                                            </p:txEl>
                                          </p:spTgt>
                                        </p:tgtEl>
                                        <p:attrNameLst>
                                          <p:attrName>ppt_x</p:attrName>
                                          <p:attrName>ppt_y</p:attrName>
                                        </p:attrNameLst>
                                      </p:cBhvr>
                                      <p:rCtr x="7161" y="0"/>
                                    </p:animMotion>
                                  </p:childTnLst>
                                </p:cTn>
                              </p:par>
                              <p:par>
                                <p:cTn id="10" presetID="2" presetClass="entr" presetSubtype="1"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par>
                                <p:cTn id="18" presetID="63" presetClass="path" presetSubtype="0" decel="100000" fill="hold" grpId="1" nodeType="withEffect">
                                  <p:stCondLst>
                                    <p:cond delay="0"/>
                                  </p:stCondLst>
                                  <p:childTnLst>
                                    <p:animMotion origin="layout" path="M -0.14336 1.11111E-6 L 1.45833E-6 1.11111E-6 " pathEditMode="relative" rAng="0" ptsTypes="AA">
                                      <p:cBhvr>
                                        <p:cTn id="19" dur="750" fill="hold"/>
                                        <p:tgtEl>
                                          <p:spTgt spid="21">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19" grpId="1" build="p"/>
      <p:bldP spid="20" grpId="0"/>
      <p:bldP spid="21" grpId="0" build="p"/>
      <p:bldP spid="21"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232520" y="1049940"/>
            <a:ext cx="4728753" cy="424732"/>
          </a:xfrm>
        </p:spPr>
        <p:txBody>
          <a:bodyPr/>
          <a:lstStyle/>
          <a:p>
            <a:pPr algn="ctr"/>
            <a:r>
              <a:rPr lang="fr-FR" sz="2400" dirty="0"/>
              <a:t>Qualité de vie pour tous!</a:t>
            </a:r>
            <a:endParaRPr lang="en-US" sz="2400" dirty="0"/>
          </a:p>
        </p:txBody>
      </p:sp>
      <p:sp>
        <p:nvSpPr>
          <p:cNvPr id="15" name="Text Placeholder 14"/>
          <p:cNvSpPr>
            <a:spLocks noGrp="1"/>
          </p:cNvSpPr>
          <p:nvPr>
            <p:ph type="body" sz="quarter" idx="11"/>
          </p:nvPr>
        </p:nvSpPr>
        <p:spPr>
          <a:xfrm>
            <a:off x="5819312" y="1774034"/>
            <a:ext cx="6210501" cy="4140621"/>
          </a:xfrm>
        </p:spPr>
        <p:txBody>
          <a:bodyPr/>
          <a:lstStyle/>
          <a:p>
            <a:r>
              <a:rPr lang="en-US" dirty="0"/>
              <a:t>Infrastructure et </a:t>
            </a:r>
            <a:r>
              <a:rPr lang="fr-FR" dirty="0"/>
              <a:t>logement</a:t>
            </a:r>
            <a:r>
              <a:rPr lang="en-US" dirty="0"/>
              <a:t> </a:t>
            </a:r>
            <a:r>
              <a:rPr lang="fr-FR" dirty="0"/>
              <a:t>abordable</a:t>
            </a:r>
          </a:p>
          <a:p>
            <a:endParaRPr lang="en-US" dirty="0"/>
          </a:p>
          <a:p>
            <a:endParaRPr lang="en-US" dirty="0"/>
          </a:p>
          <a:p>
            <a:pPr lvl="1"/>
            <a:r>
              <a:rPr lang="fr-FR" dirty="0"/>
              <a:t>:: Des maisons pour tous, un toit pour tous</a:t>
            </a:r>
          </a:p>
          <a:p>
            <a:pPr lvl="1"/>
            <a:r>
              <a:rPr lang="fr-FR" dirty="0"/>
              <a:t>:: Infrastructure conçue pour servir et protéger la population</a:t>
            </a:r>
          </a:p>
          <a:p>
            <a:pPr lvl="1"/>
            <a:r>
              <a:rPr lang="fr-FR" dirty="0"/>
              <a:t>:: Infrastructure sans effets secondaires négatifs sur la nature</a:t>
            </a:r>
          </a:p>
          <a:p>
            <a:pPr lvl="1"/>
            <a:r>
              <a:rPr lang="fr-FR" dirty="0"/>
              <a:t>:: Protéger les gens </a:t>
            </a:r>
            <a:r>
              <a:rPr lang="fr-FR"/>
              <a:t>(zones)</a:t>
            </a:r>
            <a:endParaRPr lang="fr-FR" dirty="0"/>
          </a:p>
          <a:p>
            <a:pPr lvl="1"/>
            <a:r>
              <a:rPr lang="fr-FR" dirty="0"/>
              <a:t>:: Connecter les gens (socialisation et communication)</a:t>
            </a:r>
          </a:p>
          <a:p>
            <a:pPr lvl="1"/>
            <a:r>
              <a:rPr lang="fr-FR" dirty="0"/>
              <a:t>:: Connecter les lieux d'intérêt pour créer une dynamique dans l’économie</a:t>
            </a:r>
            <a:endParaRPr lang="en-US" dirty="0"/>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2 - Infrastructure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11</a:t>
            </a:fld>
            <a:endParaRPr lang="en-US"/>
          </a:p>
        </p:txBody>
      </p:sp>
      <p:pic>
        <p:nvPicPr>
          <p:cNvPr id="8" name="Picture 7">
            <a:extLst>
              <a:ext uri="{FF2B5EF4-FFF2-40B4-BE49-F238E27FC236}">
                <a16:creationId xmlns:a16="http://schemas.microsoft.com/office/drawing/2014/main" id="{DFFE796C-0701-4CC7-B8C9-D35B74499AC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0773"/>
          <a:stretch/>
        </p:blipFill>
        <p:spPr>
          <a:xfrm>
            <a:off x="232519" y="2753933"/>
            <a:ext cx="5439245"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40299903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07164" y="2171093"/>
            <a:ext cx="4728753" cy="424732"/>
          </a:xfrm>
        </p:spPr>
        <p:txBody>
          <a:bodyPr/>
          <a:lstStyle/>
          <a:p>
            <a:pPr algn="ctr"/>
            <a:r>
              <a:rPr lang="en-US" sz="2400" dirty="0"/>
              <a:t>Connecting !</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2 - Infrastructure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12</a:t>
            </a:fld>
            <a:endParaRPr lang="en-US"/>
          </a:p>
        </p:txBody>
      </p:sp>
      <p:pic>
        <p:nvPicPr>
          <p:cNvPr id="10" name="Picture 9">
            <a:extLst>
              <a:ext uri="{FF2B5EF4-FFF2-40B4-BE49-F238E27FC236}">
                <a16:creationId xmlns:a16="http://schemas.microsoft.com/office/drawing/2014/main" id="{A378172C-94BA-4D90-B1F5-571778D11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52253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2 - Infrastructure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13</a:t>
            </a:fld>
            <a:endParaRPr lang="en-US"/>
          </a:p>
        </p:txBody>
      </p:sp>
      <p:pic>
        <p:nvPicPr>
          <p:cNvPr id="7" name="Picture 6">
            <a:extLst>
              <a:ext uri="{FF2B5EF4-FFF2-40B4-BE49-F238E27FC236}">
                <a16:creationId xmlns:a16="http://schemas.microsoft.com/office/drawing/2014/main" id="{48D6A0E3-44A3-438F-8F35-52D817427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44" y="1237348"/>
            <a:ext cx="3190875" cy="2066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C2E882C-E184-4499-8296-7149F39EB7C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71071" y="1259147"/>
            <a:ext cx="3684267" cy="2023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170E1D8B-1973-4148-9E4F-8293BFC00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028" y="1259146"/>
            <a:ext cx="2823476" cy="2023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92F3967E-9717-4A03-94D7-644A759F2DE5}"/>
              </a:ext>
            </a:extLst>
          </p:cNvPr>
          <p:cNvSpPr txBox="1"/>
          <p:nvPr/>
        </p:nvSpPr>
        <p:spPr>
          <a:xfrm>
            <a:off x="555245" y="3320334"/>
            <a:ext cx="3190874" cy="400110"/>
          </a:xfrm>
          <a:prstGeom prst="rect">
            <a:avLst/>
          </a:prstGeom>
          <a:noFill/>
        </p:spPr>
        <p:txBody>
          <a:bodyPr wrap="square" rtlCol="0">
            <a:spAutoFit/>
          </a:bodyPr>
          <a:lstStyle/>
          <a:p>
            <a:pPr algn="ctr"/>
            <a:r>
              <a:rPr lang="en-US" sz="2000" dirty="0">
                <a:solidFill>
                  <a:schemeClr val="bg1"/>
                </a:solidFill>
              </a:rPr>
              <a:t>1- Connecter les gens</a:t>
            </a:r>
          </a:p>
        </p:txBody>
      </p:sp>
      <p:sp>
        <p:nvSpPr>
          <p:cNvPr id="12" name="TextBox 11">
            <a:extLst>
              <a:ext uri="{FF2B5EF4-FFF2-40B4-BE49-F238E27FC236}">
                <a16:creationId xmlns:a16="http://schemas.microsoft.com/office/drawing/2014/main" id="{CD4FDCF0-ABE0-4286-8DBD-C2A17E9B7632}"/>
              </a:ext>
            </a:extLst>
          </p:cNvPr>
          <p:cNvSpPr txBox="1"/>
          <p:nvPr/>
        </p:nvSpPr>
        <p:spPr>
          <a:xfrm>
            <a:off x="4371071" y="3290440"/>
            <a:ext cx="3684267" cy="400110"/>
          </a:xfrm>
          <a:prstGeom prst="rect">
            <a:avLst/>
          </a:prstGeom>
          <a:noFill/>
        </p:spPr>
        <p:txBody>
          <a:bodyPr wrap="square" rtlCol="0">
            <a:spAutoFit/>
          </a:bodyPr>
          <a:lstStyle/>
          <a:p>
            <a:pPr algn="ctr"/>
            <a:r>
              <a:rPr lang="fr-FR" sz="2000" dirty="0">
                <a:solidFill>
                  <a:schemeClr val="bg1"/>
                </a:solidFill>
              </a:rPr>
              <a:t>2 - Système de connexion Li-Fi</a:t>
            </a:r>
            <a:endParaRPr lang="en-US" sz="2000" dirty="0">
              <a:solidFill>
                <a:schemeClr val="bg1"/>
              </a:solidFill>
            </a:endParaRPr>
          </a:p>
        </p:txBody>
      </p:sp>
      <p:pic>
        <p:nvPicPr>
          <p:cNvPr id="13" name="Picture 12">
            <a:extLst>
              <a:ext uri="{FF2B5EF4-FFF2-40B4-BE49-F238E27FC236}">
                <a16:creationId xmlns:a16="http://schemas.microsoft.com/office/drawing/2014/main" id="{369F8299-A732-4F68-986F-DBAFB8024E2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138467" y="3995254"/>
            <a:ext cx="4149472" cy="2489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id="{EB6C907D-0B50-4E01-A534-9369730FC464}"/>
              </a:ext>
            </a:extLst>
          </p:cNvPr>
          <p:cNvSpPr txBox="1"/>
          <p:nvPr/>
        </p:nvSpPr>
        <p:spPr>
          <a:xfrm>
            <a:off x="8445883" y="3282473"/>
            <a:ext cx="3451018" cy="707886"/>
          </a:xfrm>
          <a:prstGeom prst="rect">
            <a:avLst/>
          </a:prstGeom>
          <a:noFill/>
        </p:spPr>
        <p:txBody>
          <a:bodyPr wrap="square" rtlCol="0">
            <a:spAutoFit/>
          </a:bodyPr>
          <a:lstStyle/>
          <a:p>
            <a:pPr algn="ctr"/>
            <a:r>
              <a:rPr lang="fr-FR" sz="2000" dirty="0">
                <a:solidFill>
                  <a:schemeClr val="bg1"/>
                </a:solidFill>
              </a:rPr>
              <a:t>3 - Système de route solaire: produire de l'électricité</a:t>
            </a:r>
            <a:endParaRPr lang="en-US" sz="2000" dirty="0">
              <a:solidFill>
                <a:schemeClr val="bg1"/>
              </a:solidFill>
            </a:endParaRPr>
          </a:p>
        </p:txBody>
      </p:sp>
      <p:sp>
        <p:nvSpPr>
          <p:cNvPr id="17" name="TextBox 16">
            <a:extLst>
              <a:ext uri="{FF2B5EF4-FFF2-40B4-BE49-F238E27FC236}">
                <a16:creationId xmlns:a16="http://schemas.microsoft.com/office/drawing/2014/main" id="{F061A729-4BE6-447D-8368-C8C99264A194}"/>
              </a:ext>
            </a:extLst>
          </p:cNvPr>
          <p:cNvSpPr txBox="1"/>
          <p:nvPr/>
        </p:nvSpPr>
        <p:spPr>
          <a:xfrm>
            <a:off x="410883" y="4578374"/>
            <a:ext cx="3260405" cy="1631216"/>
          </a:xfrm>
          <a:prstGeom prst="rect">
            <a:avLst/>
          </a:prstGeom>
          <a:noFill/>
        </p:spPr>
        <p:txBody>
          <a:bodyPr wrap="square" rtlCol="0">
            <a:spAutoFit/>
          </a:bodyPr>
          <a:lstStyle/>
          <a:p>
            <a:r>
              <a:rPr lang="fr-FR" sz="2000" dirty="0">
                <a:solidFill>
                  <a:schemeClr val="bg1"/>
                </a:solidFill>
              </a:rPr>
              <a:t>4 - Relier des villes ou des zones industrielles / hubs à travers un système de transport rapide tel que Hyperloop</a:t>
            </a:r>
            <a:endParaRPr lang="en-US" sz="2000" dirty="0">
              <a:solidFill>
                <a:schemeClr val="bg1"/>
              </a:solidFill>
            </a:endParaRPr>
          </a:p>
        </p:txBody>
      </p:sp>
      <p:pic>
        <p:nvPicPr>
          <p:cNvPr id="18" name="Picture 17">
            <a:extLst>
              <a:ext uri="{FF2B5EF4-FFF2-40B4-BE49-F238E27FC236}">
                <a16:creationId xmlns:a16="http://schemas.microsoft.com/office/drawing/2014/main" id="{62594147-F996-4E5B-AA53-C3311250AEA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671289" y="4941625"/>
            <a:ext cx="373907" cy="596939"/>
          </a:xfrm>
          <a:prstGeom prst="rect">
            <a:avLst/>
          </a:prstGeom>
        </p:spPr>
      </p:pic>
      <p:pic>
        <p:nvPicPr>
          <p:cNvPr id="19" name="Picture 18">
            <a:extLst>
              <a:ext uri="{FF2B5EF4-FFF2-40B4-BE49-F238E27FC236}">
                <a16:creationId xmlns:a16="http://schemas.microsoft.com/office/drawing/2014/main" id="{A5CA8062-4614-4928-B058-4877A2655C7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381210" y="4829495"/>
            <a:ext cx="373907" cy="596939"/>
          </a:xfrm>
          <a:prstGeom prst="rect">
            <a:avLst/>
          </a:prstGeom>
        </p:spPr>
      </p:pic>
      <p:pic>
        <p:nvPicPr>
          <p:cNvPr id="5" name="Picture 4">
            <a:extLst>
              <a:ext uri="{FF2B5EF4-FFF2-40B4-BE49-F238E27FC236}">
                <a16:creationId xmlns:a16="http://schemas.microsoft.com/office/drawing/2014/main" id="{45F4C37D-A3CC-49B8-9F9D-E79CC262282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845118" y="4280921"/>
            <a:ext cx="2823476" cy="1694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98890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3 - Industries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14</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Et Zones </a:t>
            </a:r>
            <a:r>
              <a:rPr lang="fr-FR" sz="2400" dirty="0"/>
              <a:t>Franches</a:t>
            </a:r>
          </a:p>
        </p:txBody>
      </p:sp>
      <p:pic>
        <p:nvPicPr>
          <p:cNvPr id="3" name="Picture 2">
            <a:extLst>
              <a:ext uri="{FF2B5EF4-FFF2-40B4-BE49-F238E27FC236}">
                <a16:creationId xmlns:a16="http://schemas.microsoft.com/office/drawing/2014/main" id="{38D6F8F0-0392-41EA-89FD-8DA957D743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40083" y="542297"/>
            <a:ext cx="1283735" cy="89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30EE7A76-3A85-4AE8-A308-7C54957C9509}"/>
              </a:ext>
            </a:extLst>
          </p:cNvPr>
          <p:cNvPicPr>
            <a:picLocks noChangeAspect="1"/>
          </p:cNvPicPr>
          <p:nvPr/>
        </p:nvPicPr>
        <p:blipFill>
          <a:blip r:embed="rId4" cstate="screen">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tretch>
            <a:fillRect/>
          </a:stretch>
        </p:blipFill>
        <p:spPr>
          <a:xfrm rot="1183465">
            <a:off x="6763101" y="664591"/>
            <a:ext cx="1446246" cy="837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A55C4393-1B0A-408D-A2CF-DAADB78888F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360306">
            <a:off x="10780092" y="521553"/>
            <a:ext cx="1123694" cy="112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ACA9BC46-814D-4B05-BDDF-EE54FAE4544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1062815">
            <a:off x="8862244" y="545992"/>
            <a:ext cx="1334931" cy="1055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2509FD86-30DD-4B76-8B1D-1228C78E94AF}"/>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l="6033"/>
          <a:stretch/>
        </p:blipFill>
        <p:spPr>
          <a:xfrm>
            <a:off x="741858" y="3115732"/>
            <a:ext cx="5026706" cy="2837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27" name="Picture 26">
            <a:extLst>
              <a:ext uri="{FF2B5EF4-FFF2-40B4-BE49-F238E27FC236}">
                <a16:creationId xmlns:a16="http://schemas.microsoft.com/office/drawing/2014/main" id="{04DE537E-AA85-4375-9844-ADC08C0EDBF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067000" y="3115732"/>
            <a:ext cx="4383142" cy="2837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28" name="TextBox 27">
            <a:extLst>
              <a:ext uri="{FF2B5EF4-FFF2-40B4-BE49-F238E27FC236}">
                <a16:creationId xmlns:a16="http://schemas.microsoft.com/office/drawing/2014/main" id="{F8A1C23F-6CCD-45BE-9F1B-7A63B1DB66D0}"/>
              </a:ext>
            </a:extLst>
          </p:cNvPr>
          <p:cNvSpPr txBox="1"/>
          <p:nvPr/>
        </p:nvSpPr>
        <p:spPr>
          <a:xfrm>
            <a:off x="5768564" y="3749779"/>
            <a:ext cx="1283734" cy="1569660"/>
          </a:xfrm>
          <a:prstGeom prst="rect">
            <a:avLst/>
          </a:prstGeom>
          <a:noFill/>
        </p:spPr>
        <p:txBody>
          <a:bodyPr wrap="square" rtlCol="0">
            <a:spAutoFit/>
          </a:bodyPr>
          <a:lstStyle/>
          <a:p>
            <a:pPr algn="ctr"/>
            <a:r>
              <a:rPr lang="en-US" sz="9600" b="1" dirty="0">
                <a:solidFill>
                  <a:schemeClr val="bg1"/>
                </a:solidFill>
              </a:rPr>
              <a:t>+</a:t>
            </a:r>
          </a:p>
        </p:txBody>
      </p:sp>
      <p:sp>
        <p:nvSpPr>
          <p:cNvPr id="33" name="Text Placeholder 14">
            <a:extLst>
              <a:ext uri="{FF2B5EF4-FFF2-40B4-BE49-F238E27FC236}">
                <a16:creationId xmlns:a16="http://schemas.microsoft.com/office/drawing/2014/main" id="{209000BA-4053-4E59-8A38-CD1479754D49}"/>
              </a:ext>
            </a:extLst>
          </p:cNvPr>
          <p:cNvSpPr txBox="1">
            <a:spLocks/>
          </p:cNvSpPr>
          <p:nvPr/>
        </p:nvSpPr>
        <p:spPr>
          <a:xfrm>
            <a:off x="741858" y="2746400"/>
            <a:ext cx="5026707"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dirty="0"/>
              <a:t>Zones </a:t>
            </a:r>
            <a:r>
              <a:rPr lang="en-US" dirty="0" err="1"/>
              <a:t>franches</a:t>
            </a:r>
            <a:r>
              <a:rPr lang="en-US" dirty="0"/>
              <a:t> </a:t>
            </a:r>
            <a:r>
              <a:rPr lang="en-US" dirty="0" err="1"/>
              <a:t>internationales</a:t>
            </a:r>
            <a:endParaRPr lang="en-US" dirty="0"/>
          </a:p>
        </p:txBody>
      </p:sp>
      <p:sp>
        <p:nvSpPr>
          <p:cNvPr id="34" name="Text Placeholder 14">
            <a:extLst>
              <a:ext uri="{FF2B5EF4-FFF2-40B4-BE49-F238E27FC236}">
                <a16:creationId xmlns:a16="http://schemas.microsoft.com/office/drawing/2014/main" id="{0ABB5C57-7B0F-4863-8B60-4DC7556DA7B7}"/>
              </a:ext>
            </a:extLst>
          </p:cNvPr>
          <p:cNvSpPr txBox="1">
            <a:spLocks/>
          </p:cNvSpPr>
          <p:nvPr/>
        </p:nvSpPr>
        <p:spPr>
          <a:xfrm>
            <a:off x="7067000" y="2718607"/>
            <a:ext cx="4383142"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dirty="0" err="1"/>
              <a:t>Artisanat</a:t>
            </a:r>
            <a:r>
              <a:rPr lang="en-US" dirty="0"/>
              <a:t> local</a:t>
            </a:r>
          </a:p>
        </p:txBody>
      </p:sp>
    </p:spTree>
    <p:extLst>
      <p:ext uri="{BB962C8B-B14F-4D97-AF65-F5344CB8AC3E}">
        <p14:creationId xmlns:p14="http://schemas.microsoft.com/office/powerpoint/2010/main" val="25279859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750"/>
                                        <p:tgtEl>
                                          <p:spTgt spid="33"/>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3 - Industries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15</a:t>
            </a:fld>
            <a:endParaRPr lang="en-US" dirty="0"/>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Et Zones </a:t>
            </a:r>
            <a:r>
              <a:rPr lang="fr-FR" sz="2400" dirty="0"/>
              <a:t>Franches</a:t>
            </a:r>
          </a:p>
        </p:txBody>
      </p:sp>
      <p:pic>
        <p:nvPicPr>
          <p:cNvPr id="6" name="Picture 5">
            <a:extLst>
              <a:ext uri="{FF2B5EF4-FFF2-40B4-BE49-F238E27FC236}">
                <a16:creationId xmlns:a16="http://schemas.microsoft.com/office/drawing/2014/main" id="{13415881-B6A7-4998-95C7-DFBCDDCA7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23725"/>
            <a:ext cx="571500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7" name="TextBox 6">
            <a:extLst>
              <a:ext uri="{FF2B5EF4-FFF2-40B4-BE49-F238E27FC236}">
                <a16:creationId xmlns:a16="http://schemas.microsoft.com/office/drawing/2014/main" id="{31987845-3A84-4702-9676-0A6C0781D326}"/>
              </a:ext>
            </a:extLst>
          </p:cNvPr>
          <p:cNvSpPr txBox="1"/>
          <p:nvPr/>
        </p:nvSpPr>
        <p:spPr>
          <a:xfrm>
            <a:off x="6427120" y="1433719"/>
            <a:ext cx="5503177" cy="5324535"/>
          </a:xfrm>
          <a:prstGeom prst="rect">
            <a:avLst/>
          </a:prstGeom>
          <a:noFill/>
        </p:spPr>
        <p:txBody>
          <a:bodyPr wrap="square" rtlCol="0">
            <a:spAutoFit/>
          </a:bodyPr>
          <a:lstStyle/>
          <a:p>
            <a:r>
              <a:rPr lang="fr-FR" sz="2000" dirty="0">
                <a:solidFill>
                  <a:schemeClr val="bg1"/>
                </a:solidFill>
              </a:rPr>
              <a:t>:: Report, réduction ou suppression de certains droits.</a:t>
            </a:r>
          </a:p>
          <a:p>
            <a:r>
              <a:rPr lang="fr-FR" sz="2000" dirty="0">
                <a:solidFill>
                  <a:schemeClr val="bg1"/>
                </a:solidFill>
              </a:rPr>
              <a:t>:: Soulagement des tarifs inversés.</a:t>
            </a:r>
          </a:p>
          <a:p>
            <a:r>
              <a:rPr lang="fr-FR" sz="2000" dirty="0">
                <a:solidFill>
                  <a:schemeClr val="bg1"/>
                </a:solidFill>
              </a:rPr>
              <a:t>:: Exemption de droits sur les réexportations.</a:t>
            </a:r>
          </a:p>
          <a:p>
            <a:r>
              <a:rPr lang="fr-FR" sz="2000" dirty="0">
                <a:solidFill>
                  <a:schemeClr val="bg1"/>
                </a:solidFill>
              </a:rPr>
              <a:t>:: L'élimination des droits sur les déchets, la ferraille et la perte de rendement.</a:t>
            </a:r>
          </a:p>
          <a:p>
            <a:r>
              <a:rPr lang="fr-FR" sz="2000" dirty="0">
                <a:solidFill>
                  <a:schemeClr val="bg1"/>
                </a:solidFill>
              </a:rPr>
              <a:t>:: Économies d'entrée hebdomadaires.</a:t>
            </a:r>
          </a:p>
          <a:p>
            <a:r>
              <a:rPr lang="fr-FR" sz="2000" dirty="0">
                <a:solidFill>
                  <a:schemeClr val="bg1"/>
                </a:solidFill>
              </a:rPr>
              <a:t>:: Amélioration de la conformité, du suivi des stocks et du contrôle qualité.</a:t>
            </a:r>
          </a:p>
          <a:p>
            <a:r>
              <a:rPr lang="fr-FR" sz="2000" dirty="0">
                <a:solidFill>
                  <a:schemeClr val="bg1"/>
                </a:solidFill>
              </a:rPr>
              <a:t>:: Suppression des droits de douane sur les transferts de zone à zone.</a:t>
            </a:r>
          </a:p>
          <a:p>
            <a:r>
              <a:rPr lang="fr-FR" sz="2000" dirty="0">
                <a:solidFill>
                  <a:schemeClr val="bg1"/>
                </a:solidFill>
              </a:rPr>
              <a:t>:: Sécuriser la propriété</a:t>
            </a:r>
          </a:p>
          <a:p>
            <a:r>
              <a:rPr lang="fr-FR" sz="2000" dirty="0">
                <a:solidFill>
                  <a:schemeClr val="bg1"/>
                </a:solidFill>
              </a:rPr>
              <a:t>:: Sécuriser les transactions financières</a:t>
            </a:r>
          </a:p>
          <a:p>
            <a:r>
              <a:rPr lang="fr-FR" sz="2000" dirty="0">
                <a:solidFill>
                  <a:schemeClr val="bg1"/>
                </a:solidFill>
              </a:rPr>
              <a:t>:: Amener des revenus importants sur le marché local</a:t>
            </a:r>
          </a:p>
          <a:p>
            <a:r>
              <a:rPr lang="fr-FR" sz="2000" dirty="0">
                <a:solidFill>
                  <a:schemeClr val="bg1"/>
                </a:solidFill>
              </a:rPr>
              <a:t>:: Mettre le pays sur la carte du monde du commerce</a:t>
            </a:r>
            <a:endParaRPr lang="en-US" sz="2000" dirty="0">
              <a:solidFill>
                <a:schemeClr val="bg1"/>
              </a:solidFill>
            </a:endParaRPr>
          </a:p>
        </p:txBody>
      </p:sp>
      <p:sp>
        <p:nvSpPr>
          <p:cNvPr id="22" name="Text Placeholder 13">
            <a:extLst>
              <a:ext uri="{FF2B5EF4-FFF2-40B4-BE49-F238E27FC236}">
                <a16:creationId xmlns:a16="http://schemas.microsoft.com/office/drawing/2014/main" id="{19CC098F-279E-42D5-921C-48298C996DE1}"/>
              </a:ext>
            </a:extLst>
          </p:cNvPr>
          <p:cNvSpPr txBox="1">
            <a:spLocks/>
          </p:cNvSpPr>
          <p:nvPr/>
        </p:nvSpPr>
        <p:spPr>
          <a:xfrm>
            <a:off x="5025006" y="405415"/>
            <a:ext cx="6775841"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Zones Franches : un point très attrayant pour les locaux et les investisseurs étrangers!</a:t>
            </a:r>
          </a:p>
        </p:txBody>
      </p:sp>
    </p:spTree>
    <p:extLst>
      <p:ext uri="{BB962C8B-B14F-4D97-AF65-F5344CB8AC3E}">
        <p14:creationId xmlns:p14="http://schemas.microsoft.com/office/powerpoint/2010/main" val="5055124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500"/>
                                        <p:tgtEl>
                                          <p:spTgt spid="22">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22">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22" grpId="0" build="p"/>
      <p:bldP spid="22"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3 - Industries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16</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fr-FR" sz="2400" dirty="0"/>
              <a:t>Fabriqué localement !</a:t>
            </a:r>
          </a:p>
        </p:txBody>
      </p:sp>
      <p:pic>
        <p:nvPicPr>
          <p:cNvPr id="3" name="Picture 2">
            <a:extLst>
              <a:ext uri="{FF2B5EF4-FFF2-40B4-BE49-F238E27FC236}">
                <a16:creationId xmlns:a16="http://schemas.microsoft.com/office/drawing/2014/main" id="{38D6F8F0-0392-41EA-89FD-8DA957D743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40083" y="542297"/>
            <a:ext cx="1283735" cy="89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30EE7A76-3A85-4AE8-A308-7C54957C9509}"/>
              </a:ext>
            </a:extLst>
          </p:cNvPr>
          <p:cNvPicPr>
            <a:picLocks noChangeAspect="1"/>
          </p:cNvPicPr>
          <p:nvPr/>
        </p:nvPicPr>
        <p:blipFill>
          <a:blip r:embed="rId4" cstate="screen">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tretch>
            <a:fillRect/>
          </a:stretch>
        </p:blipFill>
        <p:spPr>
          <a:xfrm rot="1183465">
            <a:off x="6763101" y="664591"/>
            <a:ext cx="1446246" cy="837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A55C4393-1B0A-408D-A2CF-DAADB78888F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360306">
            <a:off x="10780092" y="521553"/>
            <a:ext cx="1123694" cy="112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ACA9BC46-814D-4B05-BDDF-EE54FAE4544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1062815">
            <a:off x="8862244" y="545992"/>
            <a:ext cx="1334931" cy="1055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41B6C999-C4CB-4FAA-B48F-84E3F77F4DB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55406" y="2689286"/>
            <a:ext cx="4383142" cy="2953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2" name="TextBox 1">
            <a:extLst>
              <a:ext uri="{FF2B5EF4-FFF2-40B4-BE49-F238E27FC236}">
                <a16:creationId xmlns:a16="http://schemas.microsoft.com/office/drawing/2014/main" id="{793D78E4-5B55-453E-ADAB-23E47EAF9F8E}"/>
              </a:ext>
            </a:extLst>
          </p:cNvPr>
          <p:cNvSpPr txBox="1"/>
          <p:nvPr/>
        </p:nvSpPr>
        <p:spPr>
          <a:xfrm>
            <a:off x="4940083" y="2572526"/>
            <a:ext cx="6707321" cy="3416320"/>
          </a:xfrm>
          <a:prstGeom prst="rect">
            <a:avLst/>
          </a:prstGeom>
          <a:noFill/>
        </p:spPr>
        <p:txBody>
          <a:bodyPr wrap="square" rtlCol="0">
            <a:spAutoFit/>
          </a:bodyPr>
          <a:lstStyle/>
          <a:p>
            <a:pPr algn="just"/>
            <a:r>
              <a:rPr lang="fr-FR" dirty="0">
                <a:solidFill>
                  <a:schemeClr val="bg1"/>
                </a:solidFill>
              </a:rPr>
              <a:t>Les consommateurs se soucient plus que jamais de l'origine de leurs produits. Dans des recherches récentes, nous avons constaté que le pays d'origine est un facteur de choix plus important que le prix ou la disponibilité et qu'il vient après la sécurité. En d'autres termes, les gens aiment les marques d'endroits spécifiques et les préfèrent aux marques qui n'ont pas de traçabilité.</a:t>
            </a:r>
          </a:p>
          <a:p>
            <a:pPr algn="just"/>
            <a:endParaRPr lang="fr-FR" dirty="0">
              <a:solidFill>
                <a:schemeClr val="bg1"/>
              </a:solidFill>
            </a:endParaRPr>
          </a:p>
          <a:p>
            <a:pPr algn="just"/>
            <a:r>
              <a:rPr lang="fr-FR" dirty="0">
                <a:solidFill>
                  <a:schemeClr val="bg1"/>
                </a:solidFill>
              </a:rPr>
              <a:t>Le logo "Made In" est un outil puissant pour renforcer l'image du pays localement comme sur le plan international. La compétence et la productivité sécurisent toujours les investisseurs.</a:t>
            </a:r>
          </a:p>
          <a:p>
            <a:pPr algn="just"/>
            <a:r>
              <a:rPr lang="fr-FR" dirty="0">
                <a:solidFill>
                  <a:schemeClr val="bg1"/>
                </a:solidFill>
              </a:rPr>
              <a:t>Investir dans "Local Made" est investir dans le FUTURE!</a:t>
            </a:r>
            <a:endParaRPr lang="en-US" dirty="0">
              <a:solidFill>
                <a:schemeClr val="bg1"/>
              </a:solidFill>
            </a:endParaRPr>
          </a:p>
        </p:txBody>
      </p:sp>
    </p:spTree>
    <p:extLst>
      <p:ext uri="{BB962C8B-B14F-4D97-AF65-F5344CB8AC3E}">
        <p14:creationId xmlns:p14="http://schemas.microsoft.com/office/powerpoint/2010/main" val="32625609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4 - </a:t>
            </a:r>
            <a:r>
              <a:rPr lang="en-US" b="1" dirty="0" err="1">
                <a:gradFill>
                  <a:gsLst>
                    <a:gs pos="15000">
                      <a:schemeClr val="bg1"/>
                    </a:gs>
                    <a:gs pos="47000">
                      <a:schemeClr val="bg1"/>
                    </a:gs>
                  </a:gsLst>
                  <a:lin ang="5400000" scaled="1"/>
                </a:gradFill>
                <a:latin typeface="Impact" panose="020B0806030902050204" pitchFamily="34" charset="0"/>
              </a:rPr>
              <a:t>Soins</a:t>
            </a:r>
            <a:r>
              <a:rPr lang="en-US" b="1" dirty="0">
                <a:gradFill>
                  <a:gsLst>
                    <a:gs pos="15000">
                      <a:schemeClr val="bg1"/>
                    </a:gs>
                    <a:gs pos="47000">
                      <a:schemeClr val="bg1"/>
                    </a:gs>
                  </a:gsLst>
                  <a:lin ang="5400000" scaled="1"/>
                </a:gradFill>
                <a:latin typeface="Impact" panose="020B0806030902050204" pitchFamily="34" charset="0"/>
              </a:rPr>
              <a:t> de santé</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17</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Santé pour TOUS!</a:t>
            </a:r>
          </a:p>
        </p:txBody>
      </p:sp>
      <p:sp>
        <p:nvSpPr>
          <p:cNvPr id="2" name="TextBox 1">
            <a:extLst>
              <a:ext uri="{FF2B5EF4-FFF2-40B4-BE49-F238E27FC236}">
                <a16:creationId xmlns:a16="http://schemas.microsoft.com/office/drawing/2014/main" id="{793D78E4-5B55-453E-ADAB-23E47EAF9F8E}"/>
              </a:ext>
            </a:extLst>
          </p:cNvPr>
          <p:cNvSpPr txBox="1"/>
          <p:nvPr/>
        </p:nvSpPr>
        <p:spPr>
          <a:xfrm>
            <a:off x="6440282" y="2305758"/>
            <a:ext cx="5360565" cy="4247317"/>
          </a:xfrm>
          <a:prstGeom prst="rect">
            <a:avLst/>
          </a:prstGeom>
          <a:noFill/>
        </p:spPr>
        <p:txBody>
          <a:bodyPr wrap="square" rtlCol="0">
            <a:spAutoFit/>
          </a:bodyPr>
          <a:lstStyle/>
          <a:p>
            <a:r>
              <a:rPr lang="fr-FR" dirty="0">
                <a:solidFill>
                  <a:schemeClr val="bg1"/>
                </a:solidFill>
              </a:rPr>
              <a:t>:: Soins pour tous</a:t>
            </a:r>
          </a:p>
          <a:p>
            <a:endParaRPr lang="fr-FR" dirty="0">
              <a:solidFill>
                <a:schemeClr val="bg1"/>
              </a:solidFill>
            </a:endParaRPr>
          </a:p>
          <a:p>
            <a:r>
              <a:rPr lang="fr-FR" dirty="0">
                <a:solidFill>
                  <a:schemeClr val="bg1"/>
                </a:solidFill>
              </a:rPr>
              <a:t>:: Avoir un centre cardiaque adéquat pour combattre la mortalité inutile</a:t>
            </a:r>
          </a:p>
          <a:p>
            <a:endParaRPr lang="fr-FR" dirty="0">
              <a:solidFill>
                <a:schemeClr val="bg1"/>
              </a:solidFill>
            </a:endParaRPr>
          </a:p>
          <a:p>
            <a:r>
              <a:rPr lang="fr-FR" dirty="0">
                <a:solidFill>
                  <a:schemeClr val="bg1"/>
                </a:solidFill>
              </a:rPr>
              <a:t>:: Avoir un centre d'appel d'urgence efficace (911)</a:t>
            </a:r>
          </a:p>
          <a:p>
            <a:endParaRPr lang="fr-FR" dirty="0">
              <a:solidFill>
                <a:schemeClr val="bg1"/>
              </a:solidFill>
            </a:endParaRPr>
          </a:p>
          <a:p>
            <a:r>
              <a:rPr lang="fr-FR" dirty="0">
                <a:solidFill>
                  <a:schemeClr val="bg1"/>
                </a:solidFill>
              </a:rPr>
              <a:t>:: Assurance médicale pour tous</a:t>
            </a:r>
          </a:p>
          <a:p>
            <a:endParaRPr lang="fr-FR" dirty="0">
              <a:solidFill>
                <a:schemeClr val="bg1"/>
              </a:solidFill>
            </a:endParaRPr>
          </a:p>
          <a:p>
            <a:r>
              <a:rPr lang="fr-FR" dirty="0">
                <a:solidFill>
                  <a:schemeClr val="bg1"/>
                </a:solidFill>
              </a:rPr>
              <a:t>:: Universités médicales de première classe</a:t>
            </a:r>
          </a:p>
          <a:p>
            <a:endParaRPr lang="fr-FR" dirty="0">
              <a:solidFill>
                <a:schemeClr val="bg1"/>
              </a:solidFill>
            </a:endParaRPr>
          </a:p>
          <a:p>
            <a:r>
              <a:rPr lang="fr-FR" dirty="0">
                <a:solidFill>
                  <a:schemeClr val="bg1"/>
                </a:solidFill>
              </a:rPr>
              <a:t>:: Equipements médicaux de première classe</a:t>
            </a:r>
          </a:p>
          <a:p>
            <a:endParaRPr lang="fr-FR" dirty="0">
              <a:solidFill>
                <a:schemeClr val="bg1"/>
              </a:solidFill>
            </a:endParaRPr>
          </a:p>
          <a:p>
            <a:r>
              <a:rPr lang="fr-FR" dirty="0">
                <a:solidFill>
                  <a:schemeClr val="bg1"/>
                </a:solidFill>
              </a:rPr>
              <a:t>:: Centres de R &amp; D en médecine et pharmaceutiques</a:t>
            </a:r>
            <a:endParaRPr lang="en-US" dirty="0">
              <a:solidFill>
                <a:schemeClr val="bg1"/>
              </a:solidFill>
            </a:endParaRPr>
          </a:p>
        </p:txBody>
      </p:sp>
      <p:pic>
        <p:nvPicPr>
          <p:cNvPr id="5" name="Picture 4">
            <a:extLst>
              <a:ext uri="{FF2B5EF4-FFF2-40B4-BE49-F238E27FC236}">
                <a16:creationId xmlns:a16="http://schemas.microsoft.com/office/drawing/2014/main" id="{6DE1A77B-9D65-4013-B3D6-4F2E1AEBD1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2519" y="2516920"/>
            <a:ext cx="5702126" cy="3824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5557042" y="709079"/>
            <a:ext cx="6111552" cy="1172629"/>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Quel pays peut se permettre de ne pas offrir un programme de soins de santé approprié à sa population ?</a:t>
            </a:r>
          </a:p>
        </p:txBody>
      </p:sp>
    </p:spTree>
    <p:extLst>
      <p:ext uri="{BB962C8B-B14F-4D97-AF65-F5344CB8AC3E}">
        <p14:creationId xmlns:p14="http://schemas.microsoft.com/office/powerpoint/2010/main" val="21939891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5 - Education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18</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err="1"/>
              <a:t>Éducation</a:t>
            </a:r>
            <a:r>
              <a:rPr lang="en-US" sz="2400" dirty="0"/>
              <a:t> pour TOUS!</a:t>
            </a:r>
          </a:p>
        </p:txBody>
      </p:sp>
      <p:sp>
        <p:nvSpPr>
          <p:cNvPr id="2" name="TextBox 1">
            <a:extLst>
              <a:ext uri="{FF2B5EF4-FFF2-40B4-BE49-F238E27FC236}">
                <a16:creationId xmlns:a16="http://schemas.microsoft.com/office/drawing/2014/main" id="{793D78E4-5B55-453E-ADAB-23E47EAF9F8E}"/>
              </a:ext>
            </a:extLst>
          </p:cNvPr>
          <p:cNvSpPr txBox="1"/>
          <p:nvPr/>
        </p:nvSpPr>
        <p:spPr>
          <a:xfrm>
            <a:off x="6142712" y="1667099"/>
            <a:ext cx="5525882" cy="5078313"/>
          </a:xfrm>
          <a:prstGeom prst="rect">
            <a:avLst/>
          </a:prstGeom>
          <a:noFill/>
        </p:spPr>
        <p:txBody>
          <a:bodyPr wrap="square" rtlCol="0">
            <a:spAutoFit/>
          </a:bodyPr>
          <a:lstStyle/>
          <a:p>
            <a:pPr algn="just"/>
            <a:r>
              <a:rPr lang="fr-FR" dirty="0">
                <a:solidFill>
                  <a:schemeClr val="bg1"/>
                </a:solidFill>
              </a:rPr>
              <a:t>Des pays comme la Finlande, la Corée du Sud et quelques autres ont réalisé à quel point notre système d'éducation est stressant dans les pays développés. L'éducation doit s'adapter à la nouvelle génération (GEN-Y) en raison de la révolution numérique afin de donner les bons outils aux jeunes afin qu’ils puissent trouver leur place dans notre société.</a:t>
            </a:r>
          </a:p>
          <a:p>
            <a:pPr algn="just"/>
            <a:endParaRPr lang="fr-FR" dirty="0">
              <a:solidFill>
                <a:schemeClr val="bg1"/>
              </a:solidFill>
            </a:endParaRPr>
          </a:p>
          <a:p>
            <a:pPr algn="just"/>
            <a:r>
              <a:rPr lang="fr-FR" dirty="0">
                <a:solidFill>
                  <a:schemeClr val="bg1"/>
                </a:solidFill>
              </a:rPr>
              <a:t>Pour la première fois dans l'histoire de l’humanité, 50% de la population mondiale est formatée de la même manière, utilisant les mêmes sources d'information - écran / médias sociaux / moteurs de recherche comme Google / même information concernant les événements majeurs mondiaux etc…</a:t>
            </a:r>
          </a:p>
          <a:p>
            <a:pPr algn="just"/>
            <a:endParaRPr lang="fr-FR" dirty="0">
              <a:solidFill>
                <a:schemeClr val="bg1"/>
              </a:solidFill>
            </a:endParaRPr>
          </a:p>
          <a:p>
            <a:pPr algn="just"/>
            <a:r>
              <a:rPr lang="fr-FR" dirty="0">
                <a:solidFill>
                  <a:schemeClr val="bg1"/>
                </a:solidFill>
              </a:rPr>
              <a:t>La jeunesse est un facteur important dans le développement, spécialement en Afrique.</a:t>
            </a:r>
            <a:endParaRPr lang="en-US" sz="2000" dirty="0">
              <a:solidFill>
                <a:schemeClr val="bg1"/>
              </a:solidFill>
            </a:endParaRP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2" y="206729"/>
            <a:ext cx="6934317" cy="1326517"/>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Notre éducation aujourd'hui est ancienne et n'est plus attrayante et efficace.</a:t>
            </a:r>
          </a:p>
          <a:p>
            <a:pPr algn="just"/>
            <a:r>
              <a:rPr lang="fr-FR" sz="2600" b="1" dirty="0">
                <a:solidFill>
                  <a:schemeClr val="accent4"/>
                </a:solidFill>
              </a:rPr>
              <a:t>Un défi pour le leadership de demain!</a:t>
            </a:r>
          </a:p>
        </p:txBody>
      </p:sp>
      <p:pic>
        <p:nvPicPr>
          <p:cNvPr id="9" name="Picture 8">
            <a:extLst>
              <a:ext uri="{FF2B5EF4-FFF2-40B4-BE49-F238E27FC236}">
                <a16:creationId xmlns:a16="http://schemas.microsoft.com/office/drawing/2014/main" id="{76BCB390-85B5-497F-A4AE-161E4109060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8012" r="7730"/>
          <a:stretch/>
        </p:blipFill>
        <p:spPr>
          <a:xfrm flipH="1">
            <a:off x="232519" y="2604959"/>
            <a:ext cx="5465823" cy="3648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1859982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par>
                                <p:cTn id="23" presetID="63" presetClass="path" presetSubtype="0" decel="100000" fill="hold" grpId="1" nodeType="withEffect">
                                  <p:stCondLst>
                                    <p:cond delay="0"/>
                                  </p:stCondLst>
                                  <p:childTnLst>
                                    <p:animMotion origin="layout" path="M -0.14336 1.11111E-6 L 1.45833E-6 1.11111E-6 " pathEditMode="relative" rAng="0" ptsTypes="AA">
                                      <p:cBhvr>
                                        <p:cTn id="24" dur="750" fill="hold"/>
                                        <p:tgtEl>
                                          <p:spTgt spid="15">
                                            <p:txEl>
                                              <p:pRg st="0" end="0"/>
                                            </p:txEl>
                                          </p:spTgt>
                                        </p:tgtEl>
                                        <p:attrNameLst>
                                          <p:attrName>ppt_x</p:attrName>
                                          <p:attrName>ppt_y</p:attrName>
                                        </p:attrNameLst>
                                      </p:cBhvr>
                                      <p:rCtr x="7161" y="0"/>
                                    </p:animMotion>
                                  </p:childTnLst>
                                </p:cTn>
                              </p:par>
                              <p:par>
                                <p:cTn id="25" presetID="63" presetClass="path" presetSubtype="0" decel="100000" fill="hold" grpId="1" nodeType="withEffect">
                                  <p:stCondLst>
                                    <p:cond delay="0"/>
                                  </p:stCondLst>
                                  <p:childTnLst>
                                    <p:animMotion origin="layout" path="M -0.14336 1.11111E-6 L 1.45833E-6 1.11111E-6 " pathEditMode="relative" rAng="0" ptsTypes="AA">
                                      <p:cBhvr>
                                        <p:cTn id="26" dur="750" fill="hold"/>
                                        <p:tgtEl>
                                          <p:spTgt spid="15">
                                            <p:txEl>
                                              <p:pRg st="1" end="1"/>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5 - Education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19</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err="1"/>
              <a:t>Éducation</a:t>
            </a:r>
            <a:r>
              <a:rPr lang="en-US" sz="2400" dirty="0"/>
              <a:t> pour TOUS!</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2" y="507831"/>
            <a:ext cx="6934317" cy="1172629"/>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Tout a changé de façon spectaculaire au cours des 100 dernières années, à l'exception de notre système d'éducation.</a:t>
            </a:r>
          </a:p>
        </p:txBody>
      </p:sp>
      <p:sp>
        <p:nvSpPr>
          <p:cNvPr id="7" name="Rectangle 6">
            <a:extLst>
              <a:ext uri="{FF2B5EF4-FFF2-40B4-BE49-F238E27FC236}">
                <a16:creationId xmlns:a16="http://schemas.microsoft.com/office/drawing/2014/main" id="{0F9F043F-8967-45FF-AFDB-EE5156B6C957}"/>
              </a:ext>
            </a:extLst>
          </p:cNvPr>
          <p:cNvSpPr/>
          <p:nvPr/>
        </p:nvSpPr>
        <p:spPr>
          <a:xfrm>
            <a:off x="64739" y="2115889"/>
            <a:ext cx="2693431" cy="369332"/>
          </a:xfrm>
          <a:prstGeom prst="rect">
            <a:avLst/>
          </a:prstGeom>
        </p:spPr>
        <p:txBody>
          <a:bodyPr wrap="square">
            <a:spAutoFit/>
          </a:bodyPr>
          <a:lstStyle/>
          <a:p>
            <a:r>
              <a:rPr lang="en-US" dirty="0" err="1">
                <a:solidFill>
                  <a:schemeClr val="bg1"/>
                </a:solidFill>
              </a:rPr>
              <a:t>Voitures</a:t>
            </a:r>
            <a:r>
              <a:rPr lang="en-US" dirty="0">
                <a:solidFill>
                  <a:schemeClr val="bg1"/>
                </a:solidFill>
              </a:rPr>
              <a:t> </a:t>
            </a:r>
            <a:r>
              <a:rPr lang="en-US" dirty="0" err="1">
                <a:solidFill>
                  <a:schemeClr val="bg1"/>
                </a:solidFill>
              </a:rPr>
              <a:t>en</a:t>
            </a:r>
            <a:r>
              <a:rPr lang="en-US" dirty="0">
                <a:solidFill>
                  <a:schemeClr val="bg1"/>
                </a:solidFill>
              </a:rPr>
              <a:t> 1900</a:t>
            </a:r>
            <a:endParaRPr lang="en-US" dirty="0"/>
          </a:p>
        </p:txBody>
      </p:sp>
      <p:sp>
        <p:nvSpPr>
          <p:cNvPr id="14" name="Rectangle 13">
            <a:extLst>
              <a:ext uri="{FF2B5EF4-FFF2-40B4-BE49-F238E27FC236}">
                <a16:creationId xmlns:a16="http://schemas.microsoft.com/office/drawing/2014/main" id="{C7521B71-53E2-46F7-85D4-42AC584F610E}"/>
              </a:ext>
            </a:extLst>
          </p:cNvPr>
          <p:cNvSpPr/>
          <p:nvPr/>
        </p:nvSpPr>
        <p:spPr>
          <a:xfrm>
            <a:off x="2695099" y="2110720"/>
            <a:ext cx="3462420" cy="369332"/>
          </a:xfrm>
          <a:prstGeom prst="rect">
            <a:avLst/>
          </a:prstGeom>
        </p:spPr>
        <p:txBody>
          <a:bodyPr wrap="square">
            <a:spAutoFit/>
          </a:bodyPr>
          <a:lstStyle/>
          <a:p>
            <a:r>
              <a:rPr lang="en-US" dirty="0" err="1">
                <a:solidFill>
                  <a:schemeClr val="bg1"/>
                </a:solidFill>
              </a:rPr>
              <a:t>Voitures</a:t>
            </a:r>
            <a:r>
              <a:rPr lang="en-US" dirty="0">
                <a:solidFill>
                  <a:schemeClr val="bg1"/>
                </a:solidFill>
              </a:rPr>
              <a:t> </a:t>
            </a:r>
            <a:r>
              <a:rPr lang="en-US" dirty="0" err="1">
                <a:solidFill>
                  <a:schemeClr val="bg1"/>
                </a:solidFill>
              </a:rPr>
              <a:t>en</a:t>
            </a:r>
            <a:r>
              <a:rPr lang="en-US" dirty="0">
                <a:solidFill>
                  <a:schemeClr val="bg1"/>
                </a:solidFill>
              </a:rPr>
              <a:t> 2000</a:t>
            </a:r>
            <a:endParaRPr lang="en-US" dirty="0"/>
          </a:p>
        </p:txBody>
      </p:sp>
      <p:pic>
        <p:nvPicPr>
          <p:cNvPr id="3" name="Picture 2">
            <a:extLst>
              <a:ext uri="{FF2B5EF4-FFF2-40B4-BE49-F238E27FC236}">
                <a16:creationId xmlns:a16="http://schemas.microsoft.com/office/drawing/2014/main" id="{8475C05C-4D8A-4A3B-B533-30BE33FA0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671" y="2491214"/>
            <a:ext cx="3361848" cy="2030483"/>
          </a:xfrm>
          <a:prstGeom prst="rect">
            <a:avLst/>
          </a:prstGeom>
        </p:spPr>
      </p:pic>
      <p:pic>
        <p:nvPicPr>
          <p:cNvPr id="8" name="Picture 7">
            <a:extLst>
              <a:ext uri="{FF2B5EF4-FFF2-40B4-BE49-F238E27FC236}">
                <a16:creationId xmlns:a16="http://schemas.microsoft.com/office/drawing/2014/main" id="{748AB3C4-A7CC-4874-9A36-9A230AD49D1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8359" y="2491214"/>
            <a:ext cx="2707312" cy="2030484"/>
          </a:xfrm>
          <a:prstGeom prst="rect">
            <a:avLst/>
          </a:prstGeom>
        </p:spPr>
      </p:pic>
      <p:pic>
        <p:nvPicPr>
          <p:cNvPr id="10" name="Picture 9">
            <a:extLst>
              <a:ext uri="{FF2B5EF4-FFF2-40B4-BE49-F238E27FC236}">
                <a16:creationId xmlns:a16="http://schemas.microsoft.com/office/drawing/2014/main" id="{4F9A13FD-3C5F-4CCE-B363-4488B87FFA4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57078" y="2497639"/>
            <a:ext cx="2542973" cy="2030483"/>
          </a:xfrm>
          <a:prstGeom prst="rect">
            <a:avLst/>
          </a:prstGeom>
        </p:spPr>
      </p:pic>
      <p:sp>
        <p:nvSpPr>
          <p:cNvPr id="19" name="Rectangle 18">
            <a:extLst>
              <a:ext uri="{FF2B5EF4-FFF2-40B4-BE49-F238E27FC236}">
                <a16:creationId xmlns:a16="http://schemas.microsoft.com/office/drawing/2014/main" id="{88C129A6-8B23-4BBE-B04A-A100F72CE5B3}"/>
              </a:ext>
            </a:extLst>
          </p:cNvPr>
          <p:cNvSpPr/>
          <p:nvPr/>
        </p:nvSpPr>
        <p:spPr>
          <a:xfrm>
            <a:off x="6181848" y="2121882"/>
            <a:ext cx="2693431" cy="369332"/>
          </a:xfrm>
          <a:prstGeom prst="rect">
            <a:avLst/>
          </a:prstGeom>
        </p:spPr>
        <p:txBody>
          <a:bodyPr wrap="square">
            <a:spAutoFit/>
          </a:bodyPr>
          <a:lstStyle/>
          <a:p>
            <a:r>
              <a:rPr lang="en-US" dirty="0">
                <a:solidFill>
                  <a:schemeClr val="bg1"/>
                </a:solidFill>
              </a:rPr>
              <a:t>Trains in 1900</a:t>
            </a:r>
            <a:endParaRPr lang="en-US" dirty="0"/>
          </a:p>
        </p:txBody>
      </p:sp>
      <p:sp>
        <p:nvSpPr>
          <p:cNvPr id="21" name="Rectangle 20">
            <a:extLst>
              <a:ext uri="{FF2B5EF4-FFF2-40B4-BE49-F238E27FC236}">
                <a16:creationId xmlns:a16="http://schemas.microsoft.com/office/drawing/2014/main" id="{F398E2D2-D789-450F-BA75-93C86C278A07}"/>
              </a:ext>
            </a:extLst>
          </p:cNvPr>
          <p:cNvSpPr/>
          <p:nvPr/>
        </p:nvSpPr>
        <p:spPr>
          <a:xfrm>
            <a:off x="8787879" y="2125220"/>
            <a:ext cx="3253558" cy="369332"/>
          </a:xfrm>
          <a:prstGeom prst="rect">
            <a:avLst/>
          </a:prstGeom>
        </p:spPr>
        <p:txBody>
          <a:bodyPr wrap="square">
            <a:spAutoFit/>
          </a:bodyPr>
          <a:lstStyle/>
          <a:p>
            <a:r>
              <a:rPr lang="en-US" dirty="0">
                <a:solidFill>
                  <a:schemeClr val="bg1"/>
                </a:solidFill>
              </a:rPr>
              <a:t>Trains in 2000 (Hyperloop)</a:t>
            </a:r>
            <a:endParaRPr lang="en-US" dirty="0"/>
          </a:p>
        </p:txBody>
      </p:sp>
      <p:pic>
        <p:nvPicPr>
          <p:cNvPr id="16" name="Picture 15">
            <a:extLst>
              <a:ext uri="{FF2B5EF4-FFF2-40B4-BE49-F238E27FC236}">
                <a16:creationId xmlns:a16="http://schemas.microsoft.com/office/drawing/2014/main" id="{878215B9-267F-4A3A-BB87-5DD0353A3C6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800051" y="2497639"/>
            <a:ext cx="3253558" cy="2024057"/>
          </a:xfrm>
          <a:prstGeom prst="rect">
            <a:avLst/>
          </a:prstGeom>
        </p:spPr>
      </p:pic>
      <p:pic>
        <p:nvPicPr>
          <p:cNvPr id="18" name="Picture 17">
            <a:extLst>
              <a:ext uri="{FF2B5EF4-FFF2-40B4-BE49-F238E27FC236}">
                <a16:creationId xmlns:a16="http://schemas.microsoft.com/office/drawing/2014/main" id="{A0E96FC7-86D2-4FCA-8706-02AF3553714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11698" r="3840" b="3996"/>
          <a:stretch/>
        </p:blipFill>
        <p:spPr>
          <a:xfrm>
            <a:off x="88359" y="4894762"/>
            <a:ext cx="2707312" cy="1772737"/>
          </a:xfrm>
          <a:prstGeom prst="rect">
            <a:avLst/>
          </a:prstGeom>
        </p:spPr>
      </p:pic>
      <p:pic>
        <p:nvPicPr>
          <p:cNvPr id="23" name="Picture 22">
            <a:extLst>
              <a:ext uri="{FF2B5EF4-FFF2-40B4-BE49-F238E27FC236}">
                <a16:creationId xmlns:a16="http://schemas.microsoft.com/office/drawing/2014/main" id="{F8DE1184-D630-4F8B-9E57-C971BD8E0EA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795671" y="4894762"/>
            <a:ext cx="3361848" cy="1772737"/>
          </a:xfrm>
          <a:prstGeom prst="rect">
            <a:avLst/>
          </a:prstGeom>
        </p:spPr>
      </p:pic>
      <p:sp>
        <p:nvSpPr>
          <p:cNvPr id="27" name="Rectangle 26">
            <a:extLst>
              <a:ext uri="{FF2B5EF4-FFF2-40B4-BE49-F238E27FC236}">
                <a16:creationId xmlns:a16="http://schemas.microsoft.com/office/drawing/2014/main" id="{89A48344-CCB9-47C6-9A16-3891B0007CF0}"/>
              </a:ext>
            </a:extLst>
          </p:cNvPr>
          <p:cNvSpPr/>
          <p:nvPr/>
        </p:nvSpPr>
        <p:spPr>
          <a:xfrm>
            <a:off x="77911" y="4521696"/>
            <a:ext cx="2693431" cy="369332"/>
          </a:xfrm>
          <a:prstGeom prst="rect">
            <a:avLst/>
          </a:prstGeom>
        </p:spPr>
        <p:txBody>
          <a:bodyPr wrap="square">
            <a:spAutoFit/>
          </a:bodyPr>
          <a:lstStyle/>
          <a:p>
            <a:r>
              <a:rPr lang="en-US" dirty="0" err="1">
                <a:solidFill>
                  <a:schemeClr val="bg1"/>
                </a:solidFill>
              </a:rPr>
              <a:t>Avions</a:t>
            </a:r>
            <a:r>
              <a:rPr lang="en-US" dirty="0">
                <a:solidFill>
                  <a:schemeClr val="bg1"/>
                </a:solidFill>
              </a:rPr>
              <a:t> </a:t>
            </a:r>
            <a:r>
              <a:rPr lang="en-US" dirty="0" err="1">
                <a:solidFill>
                  <a:schemeClr val="bg1"/>
                </a:solidFill>
              </a:rPr>
              <a:t>en</a:t>
            </a:r>
            <a:r>
              <a:rPr lang="en-US" dirty="0">
                <a:solidFill>
                  <a:schemeClr val="bg1"/>
                </a:solidFill>
              </a:rPr>
              <a:t> 1900</a:t>
            </a:r>
            <a:endParaRPr lang="en-US" dirty="0"/>
          </a:p>
        </p:txBody>
      </p:sp>
      <p:sp>
        <p:nvSpPr>
          <p:cNvPr id="28" name="Rectangle 27">
            <a:extLst>
              <a:ext uri="{FF2B5EF4-FFF2-40B4-BE49-F238E27FC236}">
                <a16:creationId xmlns:a16="http://schemas.microsoft.com/office/drawing/2014/main" id="{14FBB2FF-5856-421B-A154-31A16EFB0FFA}"/>
              </a:ext>
            </a:extLst>
          </p:cNvPr>
          <p:cNvSpPr/>
          <p:nvPr/>
        </p:nvSpPr>
        <p:spPr>
          <a:xfrm>
            <a:off x="2758170" y="4518374"/>
            <a:ext cx="2693431" cy="369332"/>
          </a:xfrm>
          <a:prstGeom prst="rect">
            <a:avLst/>
          </a:prstGeom>
        </p:spPr>
        <p:txBody>
          <a:bodyPr wrap="square">
            <a:spAutoFit/>
          </a:bodyPr>
          <a:lstStyle/>
          <a:p>
            <a:r>
              <a:rPr lang="en-US" dirty="0" err="1">
                <a:solidFill>
                  <a:schemeClr val="bg1"/>
                </a:solidFill>
              </a:rPr>
              <a:t>Avions</a:t>
            </a:r>
            <a:r>
              <a:rPr lang="en-US" dirty="0">
                <a:solidFill>
                  <a:schemeClr val="bg1"/>
                </a:solidFill>
              </a:rPr>
              <a:t> </a:t>
            </a:r>
            <a:r>
              <a:rPr lang="en-US" dirty="0" err="1">
                <a:solidFill>
                  <a:schemeClr val="bg1"/>
                </a:solidFill>
              </a:rPr>
              <a:t>en</a:t>
            </a:r>
            <a:r>
              <a:rPr lang="en-US" dirty="0">
                <a:solidFill>
                  <a:schemeClr val="bg1"/>
                </a:solidFill>
              </a:rPr>
              <a:t> 2000</a:t>
            </a:r>
            <a:endParaRPr lang="en-US" dirty="0"/>
          </a:p>
        </p:txBody>
      </p:sp>
      <p:pic>
        <p:nvPicPr>
          <p:cNvPr id="25" name="Picture 24">
            <a:extLst>
              <a:ext uri="{FF2B5EF4-FFF2-40B4-BE49-F238E27FC236}">
                <a16:creationId xmlns:a16="http://schemas.microsoft.com/office/drawing/2014/main" id="{29EEB51C-ECDC-42E9-9D35-811690F9DF27}"/>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276277" y="4892167"/>
            <a:ext cx="2511601" cy="1766820"/>
          </a:xfrm>
          <a:prstGeom prst="rect">
            <a:avLst/>
          </a:prstGeom>
        </p:spPr>
      </p:pic>
      <p:pic>
        <p:nvPicPr>
          <p:cNvPr id="29" name="Picture 28">
            <a:extLst>
              <a:ext uri="{FF2B5EF4-FFF2-40B4-BE49-F238E27FC236}">
                <a16:creationId xmlns:a16="http://schemas.microsoft.com/office/drawing/2014/main" id="{A513BA18-437E-480A-A461-F388165A03C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787878" y="4892167"/>
            <a:ext cx="3265731" cy="1788110"/>
          </a:xfrm>
          <a:prstGeom prst="rect">
            <a:avLst/>
          </a:prstGeom>
        </p:spPr>
      </p:pic>
      <p:sp>
        <p:nvSpPr>
          <p:cNvPr id="33" name="Rectangle 32">
            <a:extLst>
              <a:ext uri="{FF2B5EF4-FFF2-40B4-BE49-F238E27FC236}">
                <a16:creationId xmlns:a16="http://schemas.microsoft.com/office/drawing/2014/main" id="{264C016D-8148-4BE9-B217-0D8FAA6FF363}"/>
              </a:ext>
            </a:extLst>
          </p:cNvPr>
          <p:cNvSpPr/>
          <p:nvPr/>
        </p:nvSpPr>
        <p:spPr>
          <a:xfrm>
            <a:off x="6195020" y="4526642"/>
            <a:ext cx="2693431" cy="369332"/>
          </a:xfrm>
          <a:prstGeom prst="rect">
            <a:avLst/>
          </a:prstGeom>
        </p:spPr>
        <p:txBody>
          <a:bodyPr wrap="square">
            <a:spAutoFit/>
          </a:bodyPr>
          <a:lstStyle/>
          <a:p>
            <a:r>
              <a:rPr lang="en-US" dirty="0">
                <a:solidFill>
                  <a:schemeClr val="bg1"/>
                </a:solidFill>
              </a:rPr>
              <a:t>La mode </a:t>
            </a:r>
            <a:r>
              <a:rPr lang="en-US" dirty="0" err="1">
                <a:solidFill>
                  <a:schemeClr val="bg1"/>
                </a:solidFill>
              </a:rPr>
              <a:t>en</a:t>
            </a:r>
            <a:r>
              <a:rPr lang="en-US" dirty="0">
                <a:solidFill>
                  <a:schemeClr val="bg1"/>
                </a:solidFill>
              </a:rPr>
              <a:t> 1900</a:t>
            </a:r>
            <a:endParaRPr lang="en-US" dirty="0"/>
          </a:p>
        </p:txBody>
      </p:sp>
      <p:sp>
        <p:nvSpPr>
          <p:cNvPr id="34" name="Rectangle 33">
            <a:extLst>
              <a:ext uri="{FF2B5EF4-FFF2-40B4-BE49-F238E27FC236}">
                <a16:creationId xmlns:a16="http://schemas.microsoft.com/office/drawing/2014/main" id="{ED962C7A-3D09-492F-AA01-9872C4EDAD4C}"/>
              </a:ext>
            </a:extLst>
          </p:cNvPr>
          <p:cNvSpPr/>
          <p:nvPr/>
        </p:nvSpPr>
        <p:spPr>
          <a:xfrm>
            <a:off x="8795024" y="4523067"/>
            <a:ext cx="2693431" cy="369332"/>
          </a:xfrm>
          <a:prstGeom prst="rect">
            <a:avLst/>
          </a:prstGeom>
        </p:spPr>
        <p:txBody>
          <a:bodyPr wrap="square">
            <a:spAutoFit/>
          </a:bodyPr>
          <a:lstStyle/>
          <a:p>
            <a:r>
              <a:rPr lang="en-US" dirty="0">
                <a:solidFill>
                  <a:schemeClr val="bg1"/>
                </a:solidFill>
              </a:rPr>
              <a:t>La mode </a:t>
            </a:r>
            <a:r>
              <a:rPr lang="en-US" dirty="0" err="1">
                <a:solidFill>
                  <a:schemeClr val="bg1"/>
                </a:solidFill>
              </a:rPr>
              <a:t>en</a:t>
            </a:r>
            <a:r>
              <a:rPr lang="en-US" dirty="0">
                <a:solidFill>
                  <a:schemeClr val="bg1"/>
                </a:solidFill>
              </a:rPr>
              <a:t> 2000</a:t>
            </a:r>
            <a:endParaRPr lang="en-US" dirty="0"/>
          </a:p>
        </p:txBody>
      </p:sp>
    </p:spTree>
    <p:extLst>
      <p:ext uri="{BB962C8B-B14F-4D97-AF65-F5344CB8AC3E}">
        <p14:creationId xmlns:p14="http://schemas.microsoft.com/office/powerpoint/2010/main" val="437721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2</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
        <p:nvSpPr>
          <p:cNvPr id="15" name="Content Placeholder 2">
            <a:extLst>
              <a:ext uri="{FF2B5EF4-FFF2-40B4-BE49-F238E27FC236}">
                <a16:creationId xmlns:a16="http://schemas.microsoft.com/office/drawing/2014/main" id="{7AB2AAF4-F4C5-485F-99E1-D62022ECFAC0}"/>
              </a:ext>
            </a:extLst>
          </p:cNvPr>
          <p:cNvSpPr txBox="1">
            <a:spLocks/>
          </p:cNvSpPr>
          <p:nvPr/>
        </p:nvSpPr>
        <p:spPr>
          <a:xfrm>
            <a:off x="2883367" y="418461"/>
            <a:ext cx="8970277" cy="131552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b="0" dirty="0">
                <a:solidFill>
                  <a:schemeClr val="bg1"/>
                </a:solidFill>
              </a:rPr>
              <a:t>Pour comprendre ce qu’il faut concevoir et construire aujourd’hui il faut comprendre ce que sera le monde de demain. La révolution numérique engendre de profonds bouleversements dans lesquels l’être humain devra y trouver sa place.</a:t>
            </a:r>
          </a:p>
        </p:txBody>
      </p:sp>
      <p:pic>
        <p:nvPicPr>
          <p:cNvPr id="16" name="Picture 15">
            <a:extLst>
              <a:ext uri="{FF2B5EF4-FFF2-40B4-BE49-F238E27FC236}">
                <a16:creationId xmlns:a16="http://schemas.microsoft.com/office/drawing/2014/main" id="{FEC85CDB-1F9F-4D97-B45B-14E1F2012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8524"/>
            <a:ext cx="12192000" cy="4572000"/>
          </a:xfrm>
          <a:prstGeom prst="rect">
            <a:avLst/>
          </a:prstGeom>
        </p:spPr>
      </p:pic>
    </p:spTree>
    <p:extLst>
      <p:ext uri="{BB962C8B-B14F-4D97-AF65-F5344CB8AC3E}">
        <p14:creationId xmlns:p14="http://schemas.microsoft.com/office/powerpoint/2010/main" val="23761056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5 - Education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20</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err="1"/>
              <a:t>Éducation</a:t>
            </a:r>
            <a:r>
              <a:rPr lang="en-US" sz="2400" dirty="0"/>
              <a:t> pour TOUS!</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2" y="507831"/>
            <a:ext cx="6934317" cy="1172629"/>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Tout a radicalement changé au cours des 100 dernières années, sauf notre système d'éducation.</a:t>
            </a:r>
          </a:p>
        </p:txBody>
      </p:sp>
      <p:pic>
        <p:nvPicPr>
          <p:cNvPr id="4" name="Picture 3">
            <a:extLst>
              <a:ext uri="{FF2B5EF4-FFF2-40B4-BE49-F238E27FC236}">
                <a16:creationId xmlns:a16="http://schemas.microsoft.com/office/drawing/2014/main" id="{60D97911-16FF-46A8-959A-975C172B6D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3051" y="2845853"/>
            <a:ext cx="6095999" cy="2913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6" name="Picture 5">
            <a:extLst>
              <a:ext uri="{FF2B5EF4-FFF2-40B4-BE49-F238E27FC236}">
                <a16:creationId xmlns:a16="http://schemas.microsoft.com/office/drawing/2014/main" id="{3054F505-CDFB-44DD-8498-5487315F22B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94785" y="2632563"/>
            <a:ext cx="4673809" cy="3339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7" name="Rectangle 6">
            <a:extLst>
              <a:ext uri="{FF2B5EF4-FFF2-40B4-BE49-F238E27FC236}">
                <a16:creationId xmlns:a16="http://schemas.microsoft.com/office/drawing/2014/main" id="{0F9F043F-8967-45FF-AFDB-EE5156B6C957}"/>
              </a:ext>
            </a:extLst>
          </p:cNvPr>
          <p:cNvSpPr/>
          <p:nvPr/>
        </p:nvSpPr>
        <p:spPr>
          <a:xfrm>
            <a:off x="451670" y="2460504"/>
            <a:ext cx="3490755" cy="369332"/>
          </a:xfrm>
          <a:prstGeom prst="rect">
            <a:avLst/>
          </a:prstGeom>
        </p:spPr>
        <p:txBody>
          <a:bodyPr wrap="square">
            <a:spAutoFit/>
          </a:bodyPr>
          <a:lstStyle/>
          <a:p>
            <a:r>
              <a:rPr lang="fr-FR" dirty="0">
                <a:solidFill>
                  <a:schemeClr val="bg1"/>
                </a:solidFill>
              </a:rPr>
              <a:t>Salle de classe en 1900</a:t>
            </a:r>
            <a:endParaRPr lang="en-US" dirty="0"/>
          </a:p>
        </p:txBody>
      </p:sp>
      <p:sp>
        <p:nvSpPr>
          <p:cNvPr id="14" name="Rectangle 13">
            <a:extLst>
              <a:ext uri="{FF2B5EF4-FFF2-40B4-BE49-F238E27FC236}">
                <a16:creationId xmlns:a16="http://schemas.microsoft.com/office/drawing/2014/main" id="{C7521B71-53E2-46F7-85D4-42AC584F610E}"/>
              </a:ext>
            </a:extLst>
          </p:cNvPr>
          <p:cNvSpPr/>
          <p:nvPr/>
        </p:nvSpPr>
        <p:spPr>
          <a:xfrm>
            <a:off x="7071498" y="2263231"/>
            <a:ext cx="3490755" cy="369332"/>
          </a:xfrm>
          <a:prstGeom prst="rect">
            <a:avLst/>
          </a:prstGeom>
        </p:spPr>
        <p:txBody>
          <a:bodyPr wrap="square">
            <a:spAutoFit/>
          </a:bodyPr>
          <a:lstStyle/>
          <a:p>
            <a:r>
              <a:rPr lang="fr-FR" dirty="0">
                <a:solidFill>
                  <a:schemeClr val="bg1"/>
                </a:solidFill>
              </a:rPr>
              <a:t>Salle de classe en 2000</a:t>
            </a:r>
            <a:endParaRPr lang="en-US" dirty="0"/>
          </a:p>
        </p:txBody>
      </p:sp>
    </p:spTree>
    <p:extLst>
      <p:ext uri="{BB962C8B-B14F-4D97-AF65-F5344CB8AC3E}">
        <p14:creationId xmlns:p14="http://schemas.microsoft.com/office/powerpoint/2010/main" val="25305461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6 - </a:t>
            </a:r>
            <a:r>
              <a:rPr lang="en-US" b="1" dirty="0" err="1">
                <a:gradFill>
                  <a:gsLst>
                    <a:gs pos="15000">
                      <a:schemeClr val="bg1"/>
                    </a:gs>
                    <a:gs pos="47000">
                      <a:schemeClr val="bg1"/>
                    </a:gs>
                  </a:gsLst>
                  <a:lin ang="5400000" scaled="1"/>
                </a:gradFill>
                <a:latin typeface="Impact" panose="020B0806030902050204" pitchFamily="34" charset="0"/>
              </a:rPr>
              <a:t>Énergie</a:t>
            </a:r>
            <a:endParaRPr lang="en-US" b="1" dirty="0">
              <a:gradFill>
                <a:gsLst>
                  <a:gs pos="15000">
                    <a:schemeClr val="bg1"/>
                  </a:gs>
                  <a:gs pos="47000">
                    <a:schemeClr val="bg1"/>
                  </a:gs>
                </a:gsLst>
                <a:lin ang="5400000" scaled="1"/>
              </a:gradFill>
              <a:latin typeface="Impact" panose="020B0806030902050204" pitchFamily="34" charset="0"/>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21</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De </a:t>
            </a:r>
            <a:r>
              <a:rPr lang="en-US" sz="2400" dirty="0" err="1"/>
              <a:t>l'énergie</a:t>
            </a:r>
            <a:r>
              <a:rPr lang="en-US" sz="2400" dirty="0"/>
              <a:t> pour </a:t>
            </a:r>
            <a:r>
              <a:rPr lang="en-US" sz="2400" dirty="0" err="1"/>
              <a:t>tous</a:t>
            </a:r>
            <a:r>
              <a:rPr lang="en-US" sz="2400" dirty="0"/>
              <a:t>!</a:t>
            </a:r>
          </a:p>
        </p:txBody>
      </p:sp>
      <p:sp>
        <p:nvSpPr>
          <p:cNvPr id="2" name="TextBox 1">
            <a:extLst>
              <a:ext uri="{FF2B5EF4-FFF2-40B4-BE49-F238E27FC236}">
                <a16:creationId xmlns:a16="http://schemas.microsoft.com/office/drawing/2014/main" id="{793D78E4-5B55-453E-ADAB-23E47EAF9F8E}"/>
              </a:ext>
            </a:extLst>
          </p:cNvPr>
          <p:cNvSpPr txBox="1"/>
          <p:nvPr/>
        </p:nvSpPr>
        <p:spPr>
          <a:xfrm>
            <a:off x="6916143" y="2317650"/>
            <a:ext cx="4884704" cy="4247317"/>
          </a:xfrm>
          <a:prstGeom prst="rect">
            <a:avLst/>
          </a:prstGeom>
          <a:noFill/>
        </p:spPr>
        <p:txBody>
          <a:bodyPr wrap="square" rtlCol="0">
            <a:spAutoFit/>
          </a:bodyPr>
          <a:lstStyle/>
          <a:p>
            <a:pPr algn="just"/>
            <a:r>
              <a:rPr lang="fr-FR" dirty="0">
                <a:solidFill>
                  <a:schemeClr val="bg1"/>
                </a:solidFill>
              </a:rPr>
              <a:t>:: Réduire la consommation d’énergie de 70% minimum est réalisable grâce à de nouvelles générations de produits, des changements d'habitudes (campagne d'information) et une meilleure gestion en utilisant les nouvelles technologies (Smart Management)</a:t>
            </a:r>
          </a:p>
          <a:p>
            <a:pPr algn="just"/>
            <a:r>
              <a:rPr lang="fr-FR" dirty="0">
                <a:solidFill>
                  <a:schemeClr val="bg1"/>
                </a:solidFill>
              </a:rPr>
              <a:t>:: Utiliser le biomimétisme pour trouver de nouvelles sources d'énergie</a:t>
            </a:r>
          </a:p>
          <a:p>
            <a:pPr algn="just"/>
            <a:r>
              <a:rPr lang="fr-FR" dirty="0">
                <a:solidFill>
                  <a:schemeClr val="bg1"/>
                </a:solidFill>
              </a:rPr>
              <a:t>:: Centre de recherche &amp; développement de Blue Energy (en opposition à Green </a:t>
            </a:r>
            <a:r>
              <a:rPr lang="fr-FR" dirty="0" err="1">
                <a:solidFill>
                  <a:schemeClr val="bg1"/>
                </a:solidFill>
              </a:rPr>
              <a:t>energy</a:t>
            </a:r>
            <a:r>
              <a:rPr lang="fr-FR" dirty="0">
                <a:solidFill>
                  <a:schemeClr val="bg1"/>
                </a:solidFill>
              </a:rPr>
              <a:t>) afin de trouver les meilleures solutions économiques sans effets secondaires sur la planète</a:t>
            </a:r>
          </a:p>
          <a:p>
            <a:pPr algn="just"/>
            <a:r>
              <a:rPr lang="fr-FR" dirty="0">
                <a:solidFill>
                  <a:schemeClr val="bg1"/>
                </a:solidFill>
              </a:rPr>
              <a:t>:: Fournir de l'énergie à tous en augmentant le réseau existant.</a:t>
            </a:r>
            <a:endParaRPr lang="en-US" dirty="0">
              <a:solidFill>
                <a:schemeClr val="bg1"/>
              </a:solidFill>
            </a:endParaRP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2" y="784668"/>
            <a:ext cx="693431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La nature produit sa propre énergie sans brûler ni consommer quoi que ce soit.</a:t>
            </a:r>
          </a:p>
        </p:txBody>
      </p:sp>
      <p:pic>
        <p:nvPicPr>
          <p:cNvPr id="4" name="Picture 3">
            <a:extLst>
              <a:ext uri="{FF2B5EF4-FFF2-40B4-BE49-F238E27FC236}">
                <a16:creationId xmlns:a16="http://schemas.microsoft.com/office/drawing/2014/main" id="{9F126206-43D8-4CA6-AAD8-9764A8B82FB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153" y="2397681"/>
            <a:ext cx="6318463" cy="408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38091578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412879" y="0"/>
            <a:ext cx="4317700"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7 - Booster </a:t>
            </a:r>
            <a:r>
              <a:rPr lang="en-US" b="1" dirty="0" err="1">
                <a:gradFill>
                  <a:gsLst>
                    <a:gs pos="15000">
                      <a:schemeClr val="bg1"/>
                    </a:gs>
                    <a:gs pos="47000">
                      <a:schemeClr val="bg1"/>
                    </a:gs>
                  </a:gsLst>
                  <a:lin ang="5400000" scaled="1"/>
                </a:gradFill>
                <a:latin typeface="Impact" panose="020B0806030902050204" pitchFamily="34" charset="0"/>
              </a:rPr>
              <a:t>l'économie</a:t>
            </a:r>
            <a:endParaRPr lang="en-US" b="1" dirty="0">
              <a:gradFill>
                <a:gsLst>
                  <a:gs pos="15000">
                    <a:schemeClr val="bg1"/>
                  </a:gs>
                  <a:gs pos="47000">
                    <a:schemeClr val="bg1"/>
                  </a:gs>
                </a:gsLst>
                <a:lin ang="5400000" scaled="1"/>
              </a:gradFill>
              <a:latin typeface="Impact" panose="020B0806030902050204" pitchFamily="34" charset="0"/>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22</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Un </a:t>
            </a:r>
            <a:r>
              <a:rPr lang="en-US" sz="2400" dirty="0" err="1"/>
              <a:t>moteur</a:t>
            </a:r>
            <a:r>
              <a:rPr lang="en-US" sz="2400" dirty="0"/>
              <a:t> </a:t>
            </a:r>
            <a:r>
              <a:rPr lang="en-US" sz="2400" dirty="0" err="1"/>
              <a:t>Economique</a:t>
            </a:r>
            <a:endParaRPr lang="en-US" sz="2400" dirty="0"/>
          </a:p>
        </p:txBody>
      </p:sp>
      <p:sp>
        <p:nvSpPr>
          <p:cNvPr id="2" name="TextBox 1">
            <a:extLst>
              <a:ext uri="{FF2B5EF4-FFF2-40B4-BE49-F238E27FC236}">
                <a16:creationId xmlns:a16="http://schemas.microsoft.com/office/drawing/2014/main" id="{793D78E4-5B55-453E-ADAB-23E47EAF9F8E}"/>
              </a:ext>
            </a:extLst>
          </p:cNvPr>
          <p:cNvSpPr txBox="1"/>
          <p:nvPr/>
        </p:nvSpPr>
        <p:spPr>
          <a:xfrm>
            <a:off x="5383762" y="2641759"/>
            <a:ext cx="6284831" cy="3416320"/>
          </a:xfrm>
          <a:prstGeom prst="rect">
            <a:avLst/>
          </a:prstGeom>
          <a:noFill/>
        </p:spPr>
        <p:txBody>
          <a:bodyPr wrap="square" rtlCol="0">
            <a:spAutoFit/>
          </a:bodyPr>
          <a:lstStyle/>
          <a:p>
            <a:pPr algn="just"/>
            <a:r>
              <a:rPr lang="fr-FR" dirty="0">
                <a:solidFill>
                  <a:schemeClr val="bg1"/>
                </a:solidFill>
              </a:rPr>
              <a:t>:: Planification du développement économique à travers une vision à long terme</a:t>
            </a:r>
          </a:p>
          <a:p>
            <a:pPr algn="just"/>
            <a:r>
              <a:rPr lang="fr-FR" dirty="0">
                <a:solidFill>
                  <a:schemeClr val="bg1"/>
                </a:solidFill>
              </a:rPr>
              <a:t>:: Créer des programmes qui plairont à l’humain en lui offrant ce qu'il attend en termes de sécurité, de nourriture et d'énergie, les fondamentaux</a:t>
            </a:r>
          </a:p>
          <a:p>
            <a:pPr algn="just"/>
            <a:r>
              <a:rPr lang="fr-FR" dirty="0">
                <a:solidFill>
                  <a:schemeClr val="bg1"/>
                </a:solidFill>
              </a:rPr>
              <a:t>:: Mettre l'humain au centre du développement, augmenter le sentiment de faire partie de la communauté (réseau social)</a:t>
            </a:r>
          </a:p>
          <a:p>
            <a:pPr algn="just"/>
            <a:r>
              <a:rPr lang="fr-FR" dirty="0">
                <a:solidFill>
                  <a:schemeClr val="bg1"/>
                </a:solidFill>
              </a:rPr>
              <a:t>:: Créer des zones franches pour attirer les investisseurs et les entrepreneurs</a:t>
            </a:r>
          </a:p>
          <a:p>
            <a:pPr algn="just"/>
            <a:r>
              <a:rPr lang="fr-FR" dirty="0">
                <a:solidFill>
                  <a:schemeClr val="bg1"/>
                </a:solidFill>
              </a:rPr>
              <a:t>:: Créer des projets iconique afin d'attirer rapidement les yeux du monde sur le pays</a:t>
            </a:r>
            <a:endParaRPr lang="en-US" dirty="0">
              <a:solidFill>
                <a:schemeClr val="bg1"/>
              </a:solidFill>
            </a:endParaRP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5025163" y="720197"/>
            <a:ext cx="693431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Chaque partie d'une ville peut devenir un moteur fantastique pour stimuler l'économie</a:t>
            </a:r>
          </a:p>
        </p:txBody>
      </p:sp>
      <p:pic>
        <p:nvPicPr>
          <p:cNvPr id="5" name="Picture 4">
            <a:extLst>
              <a:ext uri="{FF2B5EF4-FFF2-40B4-BE49-F238E27FC236}">
                <a16:creationId xmlns:a16="http://schemas.microsoft.com/office/drawing/2014/main" id="{A435C823-BD96-4826-9C72-9070EF0F8522}"/>
              </a:ext>
            </a:extLst>
          </p:cNvPr>
          <p:cNvPicPr>
            <a:picLocks noChangeAspect="1"/>
          </p:cNvPicPr>
          <p:nvPr/>
        </p:nvPicPr>
        <p:blipFill rotWithShape="1">
          <a:blip r:embed="rId3">
            <a:extLst>
              <a:ext uri="{28A0092B-C50C-407E-A947-70E740481C1C}">
                <a14:useLocalDpi xmlns:a14="http://schemas.microsoft.com/office/drawing/2010/main" val="0"/>
              </a:ext>
            </a:extLst>
          </a:blip>
          <a:srcRect l="17208" r="13195"/>
          <a:stretch/>
        </p:blipFill>
        <p:spPr>
          <a:xfrm>
            <a:off x="320848" y="2349669"/>
            <a:ext cx="4640424"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914589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339705" y="0"/>
            <a:ext cx="4516468" cy="1357295"/>
          </a:xfrm>
        </p:spPr>
        <p:txBody>
          <a:bodyPr/>
          <a:lstStyle/>
          <a:p>
            <a:r>
              <a:rPr lang="en-US" b="1" dirty="0">
                <a:gradFill>
                  <a:gsLst>
                    <a:gs pos="15000">
                      <a:schemeClr val="bg1"/>
                    </a:gs>
                    <a:gs pos="47000">
                      <a:schemeClr val="bg1"/>
                    </a:gs>
                  </a:gsLst>
                  <a:lin ang="5400000" scaled="1"/>
                </a:gradFill>
                <a:latin typeface="Impact" panose="020B0806030902050204" pitchFamily="34" charset="0"/>
              </a:rPr>
              <a:t>7 - Booster </a:t>
            </a:r>
            <a:r>
              <a:rPr lang="en-US" b="1" dirty="0" err="1">
                <a:gradFill>
                  <a:gsLst>
                    <a:gs pos="15000">
                      <a:schemeClr val="bg1"/>
                    </a:gs>
                    <a:gs pos="47000">
                      <a:schemeClr val="bg1"/>
                    </a:gs>
                  </a:gsLst>
                  <a:lin ang="5400000" scaled="1"/>
                </a:gradFill>
                <a:latin typeface="Impact" panose="020B0806030902050204" pitchFamily="34" charset="0"/>
              </a:rPr>
              <a:t>l'économie</a:t>
            </a:r>
            <a:endParaRPr lang="en-US" b="1" dirty="0">
              <a:gradFill>
                <a:gsLst>
                  <a:gs pos="15000">
                    <a:schemeClr val="bg1"/>
                  </a:gs>
                  <a:gs pos="47000">
                    <a:schemeClr val="bg1"/>
                  </a:gs>
                </a:gsLst>
                <a:lin ang="5400000" scaled="1"/>
              </a:gradFill>
              <a:latin typeface="Impact" panose="020B0806030902050204" pitchFamily="34" charset="0"/>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23</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De </a:t>
            </a:r>
            <a:r>
              <a:rPr lang="en-US" sz="2400" dirty="0" err="1"/>
              <a:t>l'énergie</a:t>
            </a:r>
            <a:r>
              <a:rPr lang="en-US" sz="2400" dirty="0"/>
              <a:t> pour </a:t>
            </a:r>
            <a:r>
              <a:rPr lang="en-US" sz="2400" dirty="0" err="1"/>
              <a:t>tous</a:t>
            </a:r>
            <a:r>
              <a:rPr lang="en-US" sz="2400" dirty="0"/>
              <a:t>!</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5148697" y="857906"/>
            <a:ext cx="651989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Différents types de projets considérés comme de vrais moteurs pour relancer l'économie</a:t>
            </a:r>
          </a:p>
        </p:txBody>
      </p:sp>
      <p:pic>
        <p:nvPicPr>
          <p:cNvPr id="4" name="Picture 3">
            <a:extLst>
              <a:ext uri="{FF2B5EF4-FFF2-40B4-BE49-F238E27FC236}">
                <a16:creationId xmlns:a16="http://schemas.microsoft.com/office/drawing/2014/main" id="{72C17DAD-A575-4020-99BE-ABC47D1F17A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2519" y="3131341"/>
            <a:ext cx="4623654" cy="2568697"/>
          </a:xfrm>
          <a:prstGeom prst="rect">
            <a:avLst/>
          </a:prstGeom>
        </p:spPr>
      </p:pic>
      <p:pic>
        <p:nvPicPr>
          <p:cNvPr id="7" name="Picture 6">
            <a:extLst>
              <a:ext uri="{FF2B5EF4-FFF2-40B4-BE49-F238E27FC236}">
                <a16:creationId xmlns:a16="http://schemas.microsoft.com/office/drawing/2014/main" id="{75109207-725F-4B90-95AB-D3C8A6B5B3D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06752" y="3131341"/>
            <a:ext cx="2568698" cy="2587991"/>
          </a:xfrm>
          <a:prstGeom prst="rect">
            <a:avLst/>
          </a:prstGeom>
        </p:spPr>
      </p:pic>
      <p:pic>
        <p:nvPicPr>
          <p:cNvPr id="9" name="Picture 8">
            <a:extLst>
              <a:ext uri="{FF2B5EF4-FFF2-40B4-BE49-F238E27FC236}">
                <a16:creationId xmlns:a16="http://schemas.microsoft.com/office/drawing/2014/main" id="{18C3985A-9B45-4B22-8985-AC90EB0AD7A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924178" y="3131342"/>
            <a:ext cx="3854554" cy="2568696"/>
          </a:xfrm>
          <a:prstGeom prst="rect">
            <a:avLst/>
          </a:prstGeom>
        </p:spPr>
      </p:pic>
      <p:sp>
        <p:nvSpPr>
          <p:cNvPr id="16" name="Rectangle 15">
            <a:extLst>
              <a:ext uri="{FF2B5EF4-FFF2-40B4-BE49-F238E27FC236}">
                <a16:creationId xmlns:a16="http://schemas.microsoft.com/office/drawing/2014/main" id="{50B0D9E8-DB2D-4DCC-8016-12431DBDE7AC}"/>
              </a:ext>
            </a:extLst>
          </p:cNvPr>
          <p:cNvSpPr/>
          <p:nvPr/>
        </p:nvSpPr>
        <p:spPr>
          <a:xfrm>
            <a:off x="339704" y="2754392"/>
            <a:ext cx="4516470" cy="369332"/>
          </a:xfrm>
          <a:prstGeom prst="rect">
            <a:avLst/>
          </a:prstGeom>
        </p:spPr>
        <p:txBody>
          <a:bodyPr wrap="square">
            <a:spAutoFit/>
          </a:bodyPr>
          <a:lstStyle/>
          <a:p>
            <a:r>
              <a:rPr lang="en-US" dirty="0">
                <a:solidFill>
                  <a:schemeClr val="bg1"/>
                </a:solidFill>
              </a:rPr>
              <a:t>Gare de Paris Nord</a:t>
            </a:r>
            <a:endParaRPr lang="en-US" dirty="0"/>
          </a:p>
        </p:txBody>
      </p:sp>
      <p:sp>
        <p:nvSpPr>
          <p:cNvPr id="17" name="Rectangle 16">
            <a:extLst>
              <a:ext uri="{FF2B5EF4-FFF2-40B4-BE49-F238E27FC236}">
                <a16:creationId xmlns:a16="http://schemas.microsoft.com/office/drawing/2014/main" id="{6DAAF515-3BEA-4F44-A79E-D8651717F8B4}"/>
              </a:ext>
            </a:extLst>
          </p:cNvPr>
          <p:cNvSpPr/>
          <p:nvPr/>
        </p:nvSpPr>
        <p:spPr>
          <a:xfrm>
            <a:off x="5106752" y="2746590"/>
            <a:ext cx="2568698" cy="369332"/>
          </a:xfrm>
          <a:prstGeom prst="rect">
            <a:avLst/>
          </a:prstGeom>
        </p:spPr>
        <p:txBody>
          <a:bodyPr wrap="square">
            <a:spAutoFit/>
          </a:bodyPr>
          <a:lstStyle/>
          <a:p>
            <a:r>
              <a:rPr lang="en-US" dirty="0">
                <a:solidFill>
                  <a:schemeClr val="bg1"/>
                </a:solidFill>
              </a:rPr>
              <a:t>Burj Al Arab Dubai</a:t>
            </a:r>
            <a:endParaRPr lang="en-US" dirty="0"/>
          </a:p>
        </p:txBody>
      </p:sp>
      <p:sp>
        <p:nvSpPr>
          <p:cNvPr id="18" name="Rectangle 17">
            <a:extLst>
              <a:ext uri="{FF2B5EF4-FFF2-40B4-BE49-F238E27FC236}">
                <a16:creationId xmlns:a16="http://schemas.microsoft.com/office/drawing/2014/main" id="{C38C603E-50A2-4741-B884-2358F7245D4F}"/>
              </a:ext>
            </a:extLst>
          </p:cNvPr>
          <p:cNvSpPr/>
          <p:nvPr/>
        </p:nvSpPr>
        <p:spPr>
          <a:xfrm>
            <a:off x="7924178" y="2747742"/>
            <a:ext cx="3854554" cy="369332"/>
          </a:xfrm>
          <a:prstGeom prst="rect">
            <a:avLst/>
          </a:prstGeom>
        </p:spPr>
        <p:txBody>
          <a:bodyPr wrap="square">
            <a:spAutoFit/>
          </a:bodyPr>
          <a:lstStyle/>
          <a:p>
            <a:r>
              <a:rPr lang="it-IT" dirty="0">
                <a:solidFill>
                  <a:schemeClr val="bg1"/>
                </a:solidFill>
              </a:rPr>
              <a:t>Tanger MED Zone franche Maroc</a:t>
            </a:r>
            <a:endParaRPr lang="en-US" dirty="0"/>
          </a:p>
        </p:txBody>
      </p:sp>
    </p:spTree>
    <p:extLst>
      <p:ext uri="{BB962C8B-B14F-4D97-AF65-F5344CB8AC3E}">
        <p14:creationId xmlns:p14="http://schemas.microsoft.com/office/powerpoint/2010/main" val="3211130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327023" y="443694"/>
            <a:ext cx="10436052" cy="3416320"/>
          </a:xfrm>
        </p:spPr>
        <p:txBody>
          <a:bodyPr/>
          <a:lstStyle/>
          <a:p>
            <a:r>
              <a:rPr lang="fr-FR" sz="8000" dirty="0"/>
              <a:t>Les 7 piliers de l'économie circulaire</a:t>
            </a:r>
            <a:endParaRPr lang="en-US" sz="8000" dirty="0"/>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24</a:t>
            </a:fld>
            <a:endParaRPr lang="en-US" dirty="0"/>
          </a:p>
        </p:txBody>
      </p:sp>
    </p:spTree>
    <p:extLst>
      <p:ext uri="{BB962C8B-B14F-4D97-AF65-F5344CB8AC3E}">
        <p14:creationId xmlns:p14="http://schemas.microsoft.com/office/powerpoint/2010/main" val="251083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25</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
        <p:nvSpPr>
          <p:cNvPr id="5" name="Title 6">
            <a:extLst>
              <a:ext uri="{FF2B5EF4-FFF2-40B4-BE49-F238E27FC236}">
                <a16:creationId xmlns:a16="http://schemas.microsoft.com/office/drawing/2014/main" id="{70EEECAE-764B-4F73-856D-D15DBA5A62FE}"/>
              </a:ext>
            </a:extLst>
          </p:cNvPr>
          <p:cNvSpPr txBox="1">
            <a:spLocks/>
          </p:cNvSpPr>
          <p:nvPr/>
        </p:nvSpPr>
        <p:spPr>
          <a:xfrm>
            <a:off x="2860647" y="376342"/>
            <a:ext cx="9115454" cy="580653"/>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r>
              <a:rPr lang="fr-FR" dirty="0">
                <a:solidFill>
                  <a:schemeClr val="accent4"/>
                </a:solidFill>
              </a:rPr>
              <a:t>Les 7 piliers de l'économie circulaire</a:t>
            </a:r>
            <a:endParaRPr lang="en-US" dirty="0">
              <a:solidFill>
                <a:schemeClr val="accent4"/>
              </a:solidFill>
            </a:endParaRPr>
          </a:p>
        </p:txBody>
      </p:sp>
      <p:sp>
        <p:nvSpPr>
          <p:cNvPr id="6" name="TextBox 5">
            <a:extLst>
              <a:ext uri="{FF2B5EF4-FFF2-40B4-BE49-F238E27FC236}">
                <a16:creationId xmlns:a16="http://schemas.microsoft.com/office/drawing/2014/main" id="{74B1E24F-BE9C-4580-BD02-0E5633182485}"/>
              </a:ext>
            </a:extLst>
          </p:cNvPr>
          <p:cNvSpPr txBox="1"/>
          <p:nvPr/>
        </p:nvSpPr>
        <p:spPr>
          <a:xfrm>
            <a:off x="419449" y="1642193"/>
            <a:ext cx="6736359" cy="4524315"/>
          </a:xfrm>
          <a:prstGeom prst="rect">
            <a:avLst/>
          </a:prstGeom>
          <a:noFill/>
        </p:spPr>
        <p:txBody>
          <a:bodyPr wrap="square" rtlCol="0">
            <a:spAutoFit/>
          </a:bodyPr>
          <a:lstStyle/>
          <a:p>
            <a:r>
              <a:rPr lang="fr-FR" sz="1600" b="1" dirty="0">
                <a:solidFill>
                  <a:schemeClr val="bg1"/>
                </a:solidFill>
                <a:latin typeface="Lucida Sans" panose="020B0602030504020204" pitchFamily="34" charset="0"/>
              </a:rPr>
              <a:t>1 - Les matières sont recyclées à partir de sources renouvelables</a:t>
            </a:r>
          </a:p>
          <a:p>
            <a:endParaRPr lang="fr-FR" sz="1600" b="1" dirty="0">
              <a:solidFill>
                <a:schemeClr val="bg1"/>
              </a:solidFill>
              <a:latin typeface="Lucida Sans" panose="020B0602030504020204" pitchFamily="34" charset="0"/>
            </a:endParaRPr>
          </a:p>
          <a:p>
            <a:r>
              <a:rPr lang="fr-FR" sz="1600" b="1" dirty="0">
                <a:solidFill>
                  <a:schemeClr val="bg1"/>
                </a:solidFill>
                <a:latin typeface="Lucida Sans" panose="020B0602030504020204" pitchFamily="34" charset="0"/>
              </a:rPr>
              <a:t>2 - Toute l'énergie est basée sur des sources renouvelables</a:t>
            </a:r>
          </a:p>
          <a:p>
            <a:endParaRPr lang="fr-FR" sz="1600" b="1" dirty="0">
              <a:solidFill>
                <a:schemeClr val="bg1"/>
              </a:solidFill>
              <a:latin typeface="Lucida Sans" panose="020B0602030504020204" pitchFamily="34" charset="0"/>
            </a:endParaRPr>
          </a:p>
          <a:p>
            <a:r>
              <a:rPr lang="fr-FR" sz="1600" b="1" dirty="0">
                <a:solidFill>
                  <a:schemeClr val="bg1"/>
                </a:solidFill>
                <a:latin typeface="Lucida Sans" panose="020B0602030504020204" pitchFamily="34" charset="0"/>
              </a:rPr>
              <a:t>3 - La biodiversité est soutenue et renforcée à travers toutes les activités humaines</a:t>
            </a:r>
          </a:p>
          <a:p>
            <a:endParaRPr lang="fr-FR" sz="1600" b="1" dirty="0">
              <a:solidFill>
                <a:schemeClr val="bg1"/>
              </a:solidFill>
              <a:latin typeface="Lucida Sans" panose="020B0602030504020204" pitchFamily="34" charset="0"/>
            </a:endParaRPr>
          </a:p>
          <a:p>
            <a:r>
              <a:rPr lang="fr-FR" sz="1600" b="1" dirty="0">
                <a:solidFill>
                  <a:schemeClr val="bg1"/>
                </a:solidFill>
                <a:latin typeface="Lucida Sans" panose="020B0602030504020204" pitchFamily="34" charset="0"/>
              </a:rPr>
              <a:t>4 - La société et la culture sont préservées</a:t>
            </a:r>
          </a:p>
          <a:p>
            <a:endParaRPr lang="fr-FR" sz="1600" b="1" dirty="0">
              <a:solidFill>
                <a:schemeClr val="bg1"/>
              </a:solidFill>
              <a:latin typeface="Lucida Sans" panose="020B0602030504020204" pitchFamily="34" charset="0"/>
            </a:endParaRPr>
          </a:p>
          <a:p>
            <a:r>
              <a:rPr lang="fr-FR" sz="1600" b="1" dirty="0">
                <a:solidFill>
                  <a:schemeClr val="bg1"/>
                </a:solidFill>
                <a:latin typeface="Lucida Sans" panose="020B0602030504020204" pitchFamily="34" charset="0"/>
              </a:rPr>
              <a:t>5 - La santé et le bien-être des humains et d'autres espèces sont soutenus</a:t>
            </a:r>
          </a:p>
          <a:p>
            <a:endParaRPr lang="fr-FR" sz="1600" b="1" dirty="0">
              <a:solidFill>
                <a:schemeClr val="bg1"/>
              </a:solidFill>
              <a:latin typeface="Lucida Sans" panose="020B0602030504020204" pitchFamily="34" charset="0"/>
            </a:endParaRPr>
          </a:p>
          <a:p>
            <a:r>
              <a:rPr lang="fr-FR" sz="1600" b="1" dirty="0">
                <a:solidFill>
                  <a:schemeClr val="bg1"/>
                </a:solidFill>
                <a:latin typeface="Lucida Sans" panose="020B0602030504020204" pitchFamily="34" charset="0"/>
              </a:rPr>
              <a:t>6 - Les activités humaines génèrent de la valeur dans des mesures autres que financières</a:t>
            </a:r>
          </a:p>
          <a:p>
            <a:endParaRPr lang="fr-FR" sz="1600" b="1" dirty="0">
              <a:solidFill>
                <a:schemeClr val="bg1"/>
              </a:solidFill>
              <a:latin typeface="Lucida Sans" panose="020B0602030504020204" pitchFamily="34" charset="0"/>
            </a:endParaRPr>
          </a:p>
          <a:p>
            <a:r>
              <a:rPr lang="fr-FR" sz="1600" b="1" dirty="0">
                <a:solidFill>
                  <a:schemeClr val="bg1"/>
                </a:solidFill>
                <a:latin typeface="Lucida Sans" panose="020B0602030504020204" pitchFamily="34" charset="0"/>
              </a:rPr>
              <a:t>7 - Le système économique est intrinsèquement adaptable et résilient</a:t>
            </a:r>
            <a:endParaRPr lang="en-US" sz="1600" b="1" dirty="0">
              <a:solidFill>
                <a:schemeClr val="bg1"/>
              </a:solidFill>
              <a:latin typeface="Lucida Sans" panose="020B0602030504020204" pitchFamily="34" charset="0"/>
            </a:endParaRPr>
          </a:p>
        </p:txBody>
      </p:sp>
      <p:sp>
        <p:nvSpPr>
          <p:cNvPr id="8" name="Rectangle 7">
            <a:extLst>
              <a:ext uri="{FF2B5EF4-FFF2-40B4-BE49-F238E27FC236}">
                <a16:creationId xmlns:a16="http://schemas.microsoft.com/office/drawing/2014/main" id="{E802AAD2-F3D0-4550-8371-A5F3C65C68BC}"/>
              </a:ext>
            </a:extLst>
          </p:cNvPr>
          <p:cNvSpPr/>
          <p:nvPr/>
        </p:nvSpPr>
        <p:spPr>
          <a:xfrm>
            <a:off x="0" y="6310575"/>
            <a:ext cx="12191999" cy="400110"/>
          </a:xfrm>
          <a:prstGeom prst="rect">
            <a:avLst/>
          </a:prstGeom>
        </p:spPr>
        <p:txBody>
          <a:bodyPr wrap="square">
            <a:spAutoFit/>
          </a:bodyPr>
          <a:lstStyle/>
          <a:p>
            <a:pPr algn="ctr"/>
            <a:r>
              <a:rPr lang="fr-FR" sz="2000" b="1" dirty="0">
                <a:solidFill>
                  <a:schemeClr val="accent4"/>
                </a:solidFill>
                <a:latin typeface="Lucida Sans" panose="020B0602030504020204" pitchFamily="34" charset="0"/>
              </a:rPr>
              <a:t>Géré et optimisé par les nouvelles technologies</a:t>
            </a:r>
            <a:endParaRPr lang="en-US" sz="2000" dirty="0">
              <a:solidFill>
                <a:schemeClr val="accent4"/>
              </a:solidFill>
            </a:endParaRPr>
          </a:p>
        </p:txBody>
      </p:sp>
      <p:pic>
        <p:nvPicPr>
          <p:cNvPr id="7" name="Picture 6">
            <a:extLst>
              <a:ext uri="{FF2B5EF4-FFF2-40B4-BE49-F238E27FC236}">
                <a16:creationId xmlns:a16="http://schemas.microsoft.com/office/drawing/2014/main" id="{B243E7D7-4C08-43BF-8006-A3F1CA69F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549" y="1462790"/>
            <a:ext cx="4508001" cy="4727457"/>
          </a:xfrm>
          <a:prstGeom prst="rect">
            <a:avLst/>
          </a:prstGeom>
        </p:spPr>
      </p:pic>
      <p:sp>
        <p:nvSpPr>
          <p:cNvPr id="10" name="TextBox 9">
            <a:extLst>
              <a:ext uri="{FF2B5EF4-FFF2-40B4-BE49-F238E27FC236}">
                <a16:creationId xmlns:a16="http://schemas.microsoft.com/office/drawing/2014/main" id="{F0CFA4B7-6F75-47E5-8944-BFE1E5BA99BD}"/>
              </a:ext>
            </a:extLst>
          </p:cNvPr>
          <p:cNvSpPr txBox="1"/>
          <p:nvPr/>
        </p:nvSpPr>
        <p:spPr>
          <a:xfrm>
            <a:off x="419449" y="6425335"/>
            <a:ext cx="2752286" cy="276999"/>
          </a:xfrm>
          <a:prstGeom prst="rect">
            <a:avLst/>
          </a:prstGeom>
          <a:noFill/>
        </p:spPr>
        <p:txBody>
          <a:bodyPr wrap="square" rtlCol="0">
            <a:spAutoFit/>
          </a:bodyPr>
          <a:lstStyle/>
          <a:p>
            <a:r>
              <a:rPr lang="en-US" sz="1200" dirty="0">
                <a:solidFill>
                  <a:schemeClr val="tx2">
                    <a:lumMod val="40000"/>
                    <a:lumOff val="60000"/>
                  </a:schemeClr>
                </a:solidFill>
              </a:rPr>
              <a:t>Source : www.greenbiz.com</a:t>
            </a:r>
          </a:p>
        </p:txBody>
      </p:sp>
    </p:spTree>
    <p:extLst>
      <p:ext uri="{BB962C8B-B14F-4D97-AF65-F5344CB8AC3E}">
        <p14:creationId xmlns:p14="http://schemas.microsoft.com/office/powerpoint/2010/main" val="7612747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err="1">
                <a:gradFill>
                  <a:gsLst>
                    <a:gs pos="15000">
                      <a:schemeClr val="bg1"/>
                    </a:gs>
                    <a:gs pos="47000">
                      <a:schemeClr val="bg1"/>
                    </a:gs>
                  </a:gsLst>
                  <a:lin ang="5400000" scaled="1"/>
                </a:gradFill>
                <a:latin typeface="Impact" panose="020B0806030902050204" pitchFamily="34" charset="0"/>
              </a:rPr>
              <a:t>En</a:t>
            </a:r>
            <a:r>
              <a:rPr lang="en-US" b="1" dirty="0">
                <a:gradFill>
                  <a:gsLst>
                    <a:gs pos="15000">
                      <a:schemeClr val="bg1"/>
                    </a:gs>
                    <a:gs pos="47000">
                      <a:schemeClr val="bg1"/>
                    </a:gs>
                  </a:gsLst>
                  <a:lin ang="5400000" scaled="1"/>
                </a:gradFill>
                <a:latin typeface="Impact" panose="020B0806030902050204" pitchFamily="34" charset="0"/>
              </a:rPr>
              <a:t> conclusion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26</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Let’s go Next step !</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3" y="857906"/>
            <a:ext cx="6876850"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Le développement a besoin d’une certaine taille et une vision à long terme</a:t>
            </a:r>
          </a:p>
        </p:txBody>
      </p:sp>
      <p:sp>
        <p:nvSpPr>
          <p:cNvPr id="16" name="Rectangle 15">
            <a:extLst>
              <a:ext uri="{FF2B5EF4-FFF2-40B4-BE49-F238E27FC236}">
                <a16:creationId xmlns:a16="http://schemas.microsoft.com/office/drawing/2014/main" id="{50B0D9E8-DB2D-4DCC-8016-12431DBDE7AC}"/>
              </a:ext>
            </a:extLst>
          </p:cNvPr>
          <p:cNvSpPr/>
          <p:nvPr/>
        </p:nvSpPr>
        <p:spPr>
          <a:xfrm>
            <a:off x="871548" y="2399866"/>
            <a:ext cx="10343847" cy="3693319"/>
          </a:xfrm>
          <a:prstGeom prst="rect">
            <a:avLst/>
          </a:prstGeom>
        </p:spPr>
        <p:txBody>
          <a:bodyPr wrap="square">
            <a:spAutoFit/>
          </a:bodyPr>
          <a:lstStyle/>
          <a:p>
            <a:r>
              <a:rPr lang="fr-FR" dirty="0">
                <a:solidFill>
                  <a:schemeClr val="bg1"/>
                </a:solidFill>
              </a:rPr>
              <a:t>Un développeur a une vision à long terme, la conception des projets appropriés avec le bon calendrier et le programme pour assurer le succès de chaque étape.</a:t>
            </a:r>
          </a:p>
          <a:p>
            <a:r>
              <a:rPr lang="fr-FR" dirty="0">
                <a:solidFill>
                  <a:schemeClr val="bg1"/>
                </a:solidFill>
              </a:rPr>
              <a:t>Seule une personne visionnaire avec une grande expérience peut être le concepteur d'une économie durable et prospère.</a:t>
            </a:r>
          </a:p>
          <a:p>
            <a:endParaRPr lang="fr-FR" dirty="0">
              <a:solidFill>
                <a:schemeClr val="bg1"/>
              </a:solidFill>
            </a:endParaRPr>
          </a:p>
          <a:p>
            <a:r>
              <a:rPr lang="fr-FR" dirty="0">
                <a:solidFill>
                  <a:schemeClr val="bg1"/>
                </a:solidFill>
              </a:rPr>
              <a:t>Le développement intelligent prend en priorité l’Humain, ses besoins fondamentaux et ses priorités. Les technologies sont là pour accroître son efficacité grâce à une gestion intelligente.</a:t>
            </a:r>
          </a:p>
          <a:p>
            <a:endParaRPr lang="fr-FR" dirty="0">
              <a:solidFill>
                <a:schemeClr val="bg1"/>
              </a:solidFill>
            </a:endParaRPr>
          </a:p>
          <a:p>
            <a:r>
              <a:rPr lang="fr-FR" dirty="0">
                <a:solidFill>
                  <a:schemeClr val="bg1"/>
                </a:solidFill>
              </a:rPr>
              <a:t>Remettre l’Humain au centre du développement garantira l'endroit le plus agréable, confortable, sûr et sain pour vivre.</a:t>
            </a:r>
          </a:p>
          <a:p>
            <a:endParaRPr lang="fr-FR" dirty="0">
              <a:solidFill>
                <a:schemeClr val="bg1"/>
              </a:solidFill>
            </a:endParaRPr>
          </a:p>
          <a:p>
            <a:r>
              <a:rPr lang="fr-FR" dirty="0">
                <a:solidFill>
                  <a:schemeClr val="bg1"/>
                </a:solidFill>
              </a:rPr>
              <a:t>La nature ne produit pas de déchets, n'a pas de chômage, ne crée pas de pollution et ne nuit pas à la planète pour créer son énergie ... </a:t>
            </a:r>
            <a:r>
              <a:rPr lang="fr-FR" b="1" dirty="0">
                <a:solidFill>
                  <a:schemeClr val="accent4"/>
                </a:solidFill>
              </a:rPr>
              <a:t>La nature est notre source d'inspiration!</a:t>
            </a:r>
            <a:endParaRPr lang="en-US" b="1" dirty="0">
              <a:solidFill>
                <a:schemeClr val="accent4"/>
              </a:solidFill>
            </a:endParaRPr>
          </a:p>
        </p:txBody>
      </p:sp>
    </p:spTree>
    <p:extLst>
      <p:ext uri="{BB962C8B-B14F-4D97-AF65-F5344CB8AC3E}">
        <p14:creationId xmlns:p14="http://schemas.microsoft.com/office/powerpoint/2010/main" val="38396970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34BDD74C-5263-464C-AA3C-D945D23978FF}"/>
              </a:ext>
            </a:extLst>
          </p:cNvPr>
          <p:cNvSpPr txBox="1">
            <a:spLocks/>
          </p:cNvSpPr>
          <p:nvPr/>
        </p:nvSpPr>
        <p:spPr>
          <a:xfrm>
            <a:off x="5973403" y="4209776"/>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algn="r"/>
            <a:r>
              <a:rPr lang="en-US" dirty="0"/>
              <a:t>THANK YOU</a:t>
            </a:r>
          </a:p>
        </p:txBody>
      </p:sp>
      <p:sp>
        <p:nvSpPr>
          <p:cNvPr id="6" name="TextBox 5">
            <a:extLst>
              <a:ext uri="{FF2B5EF4-FFF2-40B4-BE49-F238E27FC236}">
                <a16:creationId xmlns:a16="http://schemas.microsoft.com/office/drawing/2014/main" id="{E7486AC5-047D-4667-A270-6A68BA7AF163}"/>
              </a:ext>
            </a:extLst>
          </p:cNvPr>
          <p:cNvSpPr txBox="1"/>
          <p:nvPr/>
        </p:nvSpPr>
        <p:spPr>
          <a:xfrm>
            <a:off x="2373085" y="1415655"/>
            <a:ext cx="5497585" cy="3416320"/>
          </a:xfrm>
          <a:prstGeom prst="rect">
            <a:avLst/>
          </a:prstGeom>
          <a:noFill/>
        </p:spPr>
        <p:txBody>
          <a:bodyPr wrap="square" rtlCol="0">
            <a:spAutoFit/>
          </a:bodyPr>
          <a:lstStyle/>
          <a:p>
            <a:pPr algn="just"/>
            <a:r>
              <a:rPr lang="en-US" sz="2000" i="1" dirty="0" err="1"/>
              <a:t>Amédée</a:t>
            </a:r>
            <a:r>
              <a:rPr lang="en-US" sz="2000" i="1" dirty="0"/>
              <a:t> </a:t>
            </a:r>
            <a:r>
              <a:rPr lang="en-US" sz="2000" i="1" dirty="0" err="1"/>
              <a:t>Santalo</a:t>
            </a:r>
            <a:endParaRPr lang="en-US" sz="2000" i="1" dirty="0"/>
          </a:p>
          <a:p>
            <a:pPr algn="just"/>
            <a:r>
              <a:rPr lang="en-US" sz="2000" dirty="0"/>
              <a:t>Adviser to </a:t>
            </a:r>
            <a:r>
              <a:rPr lang="en-US" sz="2000" b="1" dirty="0"/>
              <a:t>H.E. Sheikh Tarek M. </a:t>
            </a:r>
            <a:r>
              <a:rPr lang="en-US" sz="2000" b="1" dirty="0" err="1"/>
              <a:t>Binladen</a:t>
            </a:r>
            <a:endParaRPr lang="en-US" sz="2000" b="1" dirty="0"/>
          </a:p>
          <a:p>
            <a:pPr algn="just"/>
            <a:r>
              <a:rPr lang="en-US" sz="2000" dirty="0"/>
              <a:t>Concept Designer </a:t>
            </a:r>
          </a:p>
          <a:p>
            <a:pPr algn="just"/>
            <a:r>
              <a:rPr lang="en-US" sz="2000" dirty="0"/>
              <a:t>MED LLC – Dubai – United Arab Emirates</a:t>
            </a:r>
          </a:p>
          <a:p>
            <a:pPr algn="just"/>
            <a:r>
              <a:rPr lang="en-US" sz="2000" dirty="0">
                <a:hlinkClick r:id="rId2"/>
              </a:rPr>
              <a:t>www.alnoortower.com</a:t>
            </a:r>
            <a:r>
              <a:rPr lang="en-US" sz="2000" dirty="0"/>
              <a:t>  </a:t>
            </a:r>
          </a:p>
          <a:p>
            <a:pPr algn="just"/>
            <a:endParaRPr lang="en-US" sz="2000" dirty="0"/>
          </a:p>
          <a:p>
            <a:pPr algn="just"/>
            <a:r>
              <a:rPr lang="en-US" sz="2000" dirty="0"/>
              <a:t>+33 6 84 89 63 96</a:t>
            </a:r>
          </a:p>
          <a:p>
            <a:pPr algn="just"/>
            <a:r>
              <a:rPr lang="en-US" sz="2000" dirty="0">
                <a:hlinkClick r:id="rId3"/>
              </a:rPr>
              <a:t>asantalo@gmail.com</a:t>
            </a:r>
            <a:endParaRPr lang="en-US" sz="2000" dirty="0"/>
          </a:p>
          <a:p>
            <a:pPr algn="just"/>
            <a:r>
              <a:rPr lang="en-US" sz="2000" dirty="0">
                <a:hlinkClick r:id="rId4"/>
              </a:rPr>
              <a:t>www.amedeesantalo.net</a:t>
            </a:r>
            <a:endParaRPr lang="en-US" sz="2000" dirty="0"/>
          </a:p>
          <a:p>
            <a:pPr algn="just"/>
            <a:r>
              <a:rPr lang="en-US" sz="2000" dirty="0">
                <a:hlinkClick r:id="rId5"/>
              </a:rPr>
              <a:t>www.claviscircle.com</a:t>
            </a:r>
            <a:endParaRPr lang="en-US" sz="2000" dirty="0"/>
          </a:p>
          <a:p>
            <a:pPr algn="just"/>
            <a:endParaRPr lang="en-US" sz="1600" dirty="0"/>
          </a:p>
        </p:txBody>
      </p:sp>
      <p:pic>
        <p:nvPicPr>
          <p:cNvPr id="8" name="Picture 7">
            <a:extLst>
              <a:ext uri="{FF2B5EF4-FFF2-40B4-BE49-F238E27FC236}">
                <a16:creationId xmlns:a16="http://schemas.microsoft.com/office/drawing/2014/main" id="{8B4B1160-7D78-45A6-BDCD-C0B916642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6278" y="3219062"/>
            <a:ext cx="2798903" cy="2771192"/>
          </a:xfrm>
          <a:prstGeom prst="rect">
            <a:avLst/>
          </a:prstGeom>
        </p:spPr>
      </p:pic>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3</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pic>
        <p:nvPicPr>
          <p:cNvPr id="6" name="Picture 5">
            <a:extLst>
              <a:ext uri="{FF2B5EF4-FFF2-40B4-BE49-F238E27FC236}">
                <a16:creationId xmlns:a16="http://schemas.microsoft.com/office/drawing/2014/main" id="{F98F0FC0-F8EB-4EFB-B7A9-A885AF6AC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3322308"/>
            <a:ext cx="5295900" cy="2927945"/>
          </a:xfrm>
          <a:prstGeom prst="rect">
            <a:avLst/>
          </a:prstGeom>
        </p:spPr>
      </p:pic>
      <p:pic>
        <p:nvPicPr>
          <p:cNvPr id="7" name="Picture 6">
            <a:extLst>
              <a:ext uri="{FF2B5EF4-FFF2-40B4-BE49-F238E27FC236}">
                <a16:creationId xmlns:a16="http://schemas.microsoft.com/office/drawing/2014/main" id="{D046E6DC-B83F-494C-A037-C339E6BC6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328" y="3322308"/>
            <a:ext cx="4633232" cy="2927945"/>
          </a:xfrm>
          <a:prstGeom prst="rect">
            <a:avLst/>
          </a:prstGeom>
        </p:spPr>
      </p:pic>
      <p:pic>
        <p:nvPicPr>
          <p:cNvPr id="8" name="Picture 7">
            <a:extLst>
              <a:ext uri="{FF2B5EF4-FFF2-40B4-BE49-F238E27FC236}">
                <a16:creationId xmlns:a16="http://schemas.microsoft.com/office/drawing/2014/main" id="{289AEA19-4B40-4CDC-B648-49968EF49AA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16101" y="4244541"/>
            <a:ext cx="678661" cy="1083477"/>
          </a:xfrm>
          <a:prstGeom prst="rect">
            <a:avLst/>
          </a:prstGeom>
        </p:spPr>
      </p:pic>
      <p:sp>
        <p:nvSpPr>
          <p:cNvPr id="12" name="Content Placeholder 2">
            <a:extLst>
              <a:ext uri="{FF2B5EF4-FFF2-40B4-BE49-F238E27FC236}">
                <a16:creationId xmlns:a16="http://schemas.microsoft.com/office/drawing/2014/main" id="{B2D2A874-64D6-4410-95FE-1764E6F56DB5}"/>
              </a:ext>
            </a:extLst>
          </p:cNvPr>
          <p:cNvSpPr txBox="1">
            <a:spLocks/>
          </p:cNvSpPr>
          <p:nvPr/>
        </p:nvSpPr>
        <p:spPr>
          <a:xfrm>
            <a:off x="542925" y="1839766"/>
            <a:ext cx="10905635" cy="36595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accent4"/>
                </a:solidFill>
              </a:rPr>
              <a:t>L’environnement dans lequel nous allons vivre dans 10 ans ne ressemblera pas à celui d’aujourd’hui !</a:t>
            </a:r>
          </a:p>
        </p:txBody>
      </p:sp>
      <p:sp>
        <p:nvSpPr>
          <p:cNvPr id="13" name="TextBox 12">
            <a:extLst>
              <a:ext uri="{FF2B5EF4-FFF2-40B4-BE49-F238E27FC236}">
                <a16:creationId xmlns:a16="http://schemas.microsoft.com/office/drawing/2014/main" id="{25E35252-DD78-48D2-A8D0-32D72E49A9A6}"/>
              </a:ext>
            </a:extLst>
          </p:cNvPr>
          <p:cNvSpPr txBox="1"/>
          <p:nvPr/>
        </p:nvSpPr>
        <p:spPr>
          <a:xfrm>
            <a:off x="542925" y="2952976"/>
            <a:ext cx="5295900" cy="369332"/>
          </a:xfrm>
          <a:prstGeom prst="rect">
            <a:avLst/>
          </a:prstGeom>
          <a:noFill/>
        </p:spPr>
        <p:txBody>
          <a:bodyPr wrap="square" rtlCol="0">
            <a:spAutoFit/>
          </a:bodyPr>
          <a:lstStyle/>
          <a:p>
            <a:r>
              <a:rPr lang="fr-FR" dirty="0">
                <a:solidFill>
                  <a:schemeClr val="bg1"/>
                </a:solidFill>
              </a:rPr>
              <a:t>Révolution Industrielle</a:t>
            </a:r>
          </a:p>
        </p:txBody>
      </p:sp>
      <p:sp>
        <p:nvSpPr>
          <p:cNvPr id="14" name="TextBox 13">
            <a:extLst>
              <a:ext uri="{FF2B5EF4-FFF2-40B4-BE49-F238E27FC236}">
                <a16:creationId xmlns:a16="http://schemas.microsoft.com/office/drawing/2014/main" id="{667B2975-D325-4880-8BE0-5CDB1F15963C}"/>
              </a:ext>
            </a:extLst>
          </p:cNvPr>
          <p:cNvSpPr txBox="1"/>
          <p:nvPr/>
        </p:nvSpPr>
        <p:spPr>
          <a:xfrm>
            <a:off x="6815328" y="2952976"/>
            <a:ext cx="4633232" cy="369332"/>
          </a:xfrm>
          <a:prstGeom prst="rect">
            <a:avLst/>
          </a:prstGeom>
          <a:noFill/>
        </p:spPr>
        <p:txBody>
          <a:bodyPr wrap="square" rtlCol="0">
            <a:spAutoFit/>
          </a:bodyPr>
          <a:lstStyle/>
          <a:p>
            <a:r>
              <a:rPr lang="fr-FR" dirty="0">
                <a:solidFill>
                  <a:schemeClr val="bg1"/>
                </a:solidFill>
              </a:rPr>
              <a:t>Révolution Numérique</a:t>
            </a:r>
          </a:p>
        </p:txBody>
      </p:sp>
    </p:spTree>
    <p:extLst>
      <p:ext uri="{BB962C8B-B14F-4D97-AF65-F5344CB8AC3E}">
        <p14:creationId xmlns:p14="http://schemas.microsoft.com/office/powerpoint/2010/main" val="17662048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4</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pic>
        <p:nvPicPr>
          <p:cNvPr id="10" name="Picture 9">
            <a:extLst>
              <a:ext uri="{FF2B5EF4-FFF2-40B4-BE49-F238E27FC236}">
                <a16:creationId xmlns:a16="http://schemas.microsoft.com/office/drawing/2014/main" id="{B2004826-AA48-4808-8587-028BB8835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136" y="0"/>
            <a:ext cx="4923864" cy="6858000"/>
          </a:xfrm>
          <a:prstGeom prst="rect">
            <a:avLst/>
          </a:prstGeom>
        </p:spPr>
      </p:pic>
      <p:sp>
        <p:nvSpPr>
          <p:cNvPr id="11" name="Content Placeholder 2">
            <a:extLst>
              <a:ext uri="{FF2B5EF4-FFF2-40B4-BE49-F238E27FC236}">
                <a16:creationId xmlns:a16="http://schemas.microsoft.com/office/drawing/2014/main" id="{A469DA04-ECF2-44F7-897E-941ECB08019D}"/>
              </a:ext>
            </a:extLst>
          </p:cNvPr>
          <p:cNvSpPr txBox="1">
            <a:spLocks/>
          </p:cNvSpPr>
          <p:nvPr/>
        </p:nvSpPr>
        <p:spPr>
          <a:xfrm>
            <a:off x="212006" y="1824063"/>
            <a:ext cx="6921906" cy="1604937"/>
          </a:xfrm>
          <a:prstGeom prst="rect">
            <a:avLst/>
          </a:prstGeom>
        </p:spPr>
        <p:txBody>
          <a:bodyP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0" dirty="0">
                <a:solidFill>
                  <a:schemeClr val="bg1"/>
                </a:solidFill>
              </a:rPr>
              <a:t>1800, la révolution industrielle a construit une génération matérialiste</a:t>
            </a:r>
          </a:p>
          <a:p>
            <a:r>
              <a:rPr lang="fr-FR" sz="2000" b="0" dirty="0">
                <a:solidFill>
                  <a:schemeClr val="bg1"/>
                </a:solidFill>
              </a:rPr>
              <a:t>2000, la révolution numérique </a:t>
            </a:r>
          </a:p>
          <a:p>
            <a:r>
              <a:rPr lang="fr-FR" sz="2000" b="0" dirty="0">
                <a:solidFill>
                  <a:schemeClr val="bg1"/>
                </a:solidFill>
              </a:rPr>
              <a:t>:: Besoin d’équité pour tous</a:t>
            </a:r>
            <a:br>
              <a:rPr lang="fr-FR" sz="2000" b="0" dirty="0">
                <a:solidFill>
                  <a:schemeClr val="bg1"/>
                </a:solidFill>
              </a:rPr>
            </a:br>
            <a:r>
              <a:rPr lang="fr-FR" sz="2000" b="0" dirty="0">
                <a:solidFill>
                  <a:schemeClr val="bg1"/>
                </a:solidFill>
              </a:rPr>
              <a:t>:: Moins de besoin matériel</a:t>
            </a:r>
            <a:br>
              <a:rPr lang="fr-FR" sz="2000" b="0" dirty="0">
                <a:solidFill>
                  <a:schemeClr val="bg1"/>
                </a:solidFill>
              </a:rPr>
            </a:br>
            <a:r>
              <a:rPr lang="fr-FR" sz="2000" b="0" dirty="0">
                <a:solidFill>
                  <a:schemeClr val="bg1"/>
                </a:solidFill>
              </a:rPr>
              <a:t>:: Plus de mobilité</a:t>
            </a:r>
            <a:br>
              <a:rPr lang="fr-FR" sz="2000" b="0" dirty="0">
                <a:solidFill>
                  <a:schemeClr val="bg1"/>
                </a:solidFill>
              </a:rPr>
            </a:br>
            <a:r>
              <a:rPr lang="fr-FR" sz="2000" b="0" dirty="0">
                <a:solidFill>
                  <a:schemeClr val="bg1"/>
                </a:solidFill>
              </a:rPr>
              <a:t>:: Des besoins en terme de logements et d’habitats différents</a:t>
            </a:r>
          </a:p>
        </p:txBody>
      </p:sp>
      <p:sp>
        <p:nvSpPr>
          <p:cNvPr id="15" name="TextBox 14">
            <a:extLst>
              <a:ext uri="{FF2B5EF4-FFF2-40B4-BE49-F238E27FC236}">
                <a16:creationId xmlns:a16="http://schemas.microsoft.com/office/drawing/2014/main" id="{DDAA6A30-ED7E-4405-9468-BF8F1800EDCA}"/>
              </a:ext>
            </a:extLst>
          </p:cNvPr>
          <p:cNvSpPr txBox="1"/>
          <p:nvPr/>
        </p:nvSpPr>
        <p:spPr>
          <a:xfrm flipH="1">
            <a:off x="212006" y="3519033"/>
            <a:ext cx="6393847" cy="2862322"/>
          </a:xfrm>
          <a:prstGeom prst="rect">
            <a:avLst/>
          </a:prstGeom>
          <a:noFill/>
        </p:spPr>
        <p:txBody>
          <a:bodyPr wrap="square" rtlCol="0">
            <a:spAutoFit/>
          </a:bodyPr>
          <a:lstStyle/>
          <a:p>
            <a:r>
              <a:rPr lang="fr-FR" b="1" i="1" dirty="0">
                <a:solidFill>
                  <a:schemeClr val="bg1"/>
                </a:solidFill>
              </a:rPr>
              <a:t>:: Il y a plus d’ingénieurs aujourd’hui qu’il n’y en a eu dans toute l’histoire de l’humanité.</a:t>
            </a:r>
          </a:p>
          <a:p>
            <a:br>
              <a:rPr lang="fr-FR" b="1" i="1" dirty="0">
                <a:solidFill>
                  <a:schemeClr val="bg1"/>
                </a:solidFill>
              </a:rPr>
            </a:br>
            <a:r>
              <a:rPr lang="fr-FR" b="1" i="1" dirty="0">
                <a:solidFill>
                  <a:schemeClr val="bg1"/>
                </a:solidFill>
              </a:rPr>
              <a:t>:: Il y a plus d’architectes aujourd’hui qu’il n’y en a eu dans toute l’histoire de l’humanité</a:t>
            </a:r>
            <a:br>
              <a:rPr lang="fr-FR" b="1" i="1" dirty="0">
                <a:solidFill>
                  <a:schemeClr val="bg1"/>
                </a:solidFill>
              </a:rPr>
            </a:br>
            <a:br>
              <a:rPr lang="fr-FR" dirty="0">
                <a:solidFill>
                  <a:schemeClr val="bg1"/>
                </a:solidFill>
              </a:rPr>
            </a:br>
            <a:r>
              <a:rPr lang="fr-FR" dirty="0">
                <a:solidFill>
                  <a:schemeClr val="bg1"/>
                </a:solidFill>
              </a:rPr>
              <a:t>Le futur nous réserve un développement toujours plus important selon </a:t>
            </a:r>
            <a:r>
              <a:rPr lang="fr-FR" b="1" dirty="0">
                <a:solidFill>
                  <a:schemeClr val="bg1"/>
                </a:solidFill>
              </a:rPr>
              <a:t>une courbe exponentielle</a:t>
            </a:r>
            <a:r>
              <a:rPr lang="fr-FR" dirty="0">
                <a:solidFill>
                  <a:schemeClr val="bg1"/>
                </a:solidFill>
              </a:rPr>
              <a:t> qui va, à la fois, nous inonder d’innovations et générer une compétition sans précédent.</a:t>
            </a:r>
          </a:p>
        </p:txBody>
      </p:sp>
    </p:spTree>
    <p:extLst>
      <p:ext uri="{BB962C8B-B14F-4D97-AF65-F5344CB8AC3E}">
        <p14:creationId xmlns:p14="http://schemas.microsoft.com/office/powerpoint/2010/main" val="16447241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5</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pic>
        <p:nvPicPr>
          <p:cNvPr id="7" name="Picture 6">
            <a:extLst>
              <a:ext uri="{FF2B5EF4-FFF2-40B4-BE49-F238E27FC236}">
                <a16:creationId xmlns:a16="http://schemas.microsoft.com/office/drawing/2014/main" id="{6A7DA5CE-C550-4553-8F53-DA1849FCC7C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5088924"/>
            <a:ext cx="2557700" cy="1769076"/>
          </a:xfrm>
          <a:prstGeom prst="rect">
            <a:avLst/>
          </a:prstGeom>
        </p:spPr>
      </p:pic>
      <p:pic>
        <p:nvPicPr>
          <p:cNvPr id="8" name="Picture 7">
            <a:extLst>
              <a:ext uri="{FF2B5EF4-FFF2-40B4-BE49-F238E27FC236}">
                <a16:creationId xmlns:a16="http://schemas.microsoft.com/office/drawing/2014/main" id="{85E6C2D0-9BE8-44FE-94EC-628CD90B6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700" y="3036551"/>
            <a:ext cx="7345644" cy="3593358"/>
          </a:xfrm>
          <a:prstGeom prst="rect">
            <a:avLst/>
          </a:prstGeom>
        </p:spPr>
      </p:pic>
      <p:sp>
        <p:nvSpPr>
          <p:cNvPr id="12" name="Content Placeholder 2">
            <a:extLst>
              <a:ext uri="{FF2B5EF4-FFF2-40B4-BE49-F238E27FC236}">
                <a16:creationId xmlns:a16="http://schemas.microsoft.com/office/drawing/2014/main" id="{C155FE62-8CAB-47C2-AE57-73E189B00D57}"/>
              </a:ext>
            </a:extLst>
          </p:cNvPr>
          <p:cNvSpPr txBox="1">
            <a:spLocks/>
          </p:cNvSpPr>
          <p:nvPr/>
        </p:nvSpPr>
        <p:spPr>
          <a:xfrm>
            <a:off x="2511920" y="932987"/>
            <a:ext cx="9123610" cy="1672177"/>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u="sng" dirty="0">
                <a:solidFill>
                  <a:schemeClr val="accent4"/>
                </a:solidFill>
              </a:rPr>
              <a:t>Dans quelle direction va notre société ? Partage de la connaissance</a:t>
            </a:r>
          </a:p>
          <a:p>
            <a:br>
              <a:rPr lang="fr-FR" sz="2000" dirty="0">
                <a:solidFill>
                  <a:schemeClr val="bg1"/>
                </a:solidFill>
              </a:rPr>
            </a:br>
            <a:r>
              <a:rPr lang="fr-FR" sz="2000" dirty="0">
                <a:solidFill>
                  <a:schemeClr val="bg1"/>
                </a:solidFill>
              </a:rPr>
              <a:t>Pour la première fois dans l’histoire de l’humanité, 50% de la population mondiale est formatée de la même manière car elle utilise la même source d’information – écran / réseaux sociaux / moteurs de recherche comme Google / information identique sur les évènements majeurs etc. ….</a:t>
            </a:r>
          </a:p>
        </p:txBody>
      </p:sp>
    </p:spTree>
    <p:extLst>
      <p:ext uri="{BB962C8B-B14F-4D97-AF65-F5344CB8AC3E}">
        <p14:creationId xmlns:p14="http://schemas.microsoft.com/office/powerpoint/2010/main" val="33410631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6</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pic>
        <p:nvPicPr>
          <p:cNvPr id="10" name="Picture 9">
            <a:extLst>
              <a:ext uri="{FF2B5EF4-FFF2-40B4-BE49-F238E27FC236}">
                <a16:creationId xmlns:a16="http://schemas.microsoft.com/office/drawing/2014/main" id="{39852765-269A-47A4-9C9F-1280C2A9C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698" y="1151113"/>
            <a:ext cx="8453301" cy="4848402"/>
          </a:xfrm>
          <a:prstGeom prst="rect">
            <a:avLst/>
          </a:prstGeom>
        </p:spPr>
      </p:pic>
      <p:sp>
        <p:nvSpPr>
          <p:cNvPr id="11" name="TextBox 10">
            <a:extLst>
              <a:ext uri="{FF2B5EF4-FFF2-40B4-BE49-F238E27FC236}">
                <a16:creationId xmlns:a16="http://schemas.microsoft.com/office/drawing/2014/main" id="{8B27E9A0-AD9A-4E36-9454-EC93335A151C}"/>
              </a:ext>
            </a:extLst>
          </p:cNvPr>
          <p:cNvSpPr txBox="1"/>
          <p:nvPr/>
        </p:nvSpPr>
        <p:spPr>
          <a:xfrm>
            <a:off x="310718" y="6127420"/>
            <a:ext cx="11540970" cy="646331"/>
          </a:xfrm>
          <a:prstGeom prst="rect">
            <a:avLst/>
          </a:prstGeom>
          <a:noFill/>
        </p:spPr>
        <p:txBody>
          <a:bodyPr wrap="square" rtlCol="0">
            <a:spAutoFit/>
          </a:bodyPr>
          <a:lstStyle/>
          <a:p>
            <a:pPr algn="ctr"/>
            <a:r>
              <a:rPr lang="fr-FR" dirty="0"/>
              <a:t>D'après l'Union internationale des télécommunications, le nombre d'internautes fin 2016 est d'environ 3,9 milliards (environ 47 % de la population mondiale).</a:t>
            </a:r>
          </a:p>
        </p:txBody>
      </p:sp>
      <p:sp>
        <p:nvSpPr>
          <p:cNvPr id="14" name="TextBox 13">
            <a:extLst>
              <a:ext uri="{FF2B5EF4-FFF2-40B4-BE49-F238E27FC236}">
                <a16:creationId xmlns:a16="http://schemas.microsoft.com/office/drawing/2014/main" id="{23B37066-2FC5-47B9-8172-0C2CB57DB410}"/>
              </a:ext>
            </a:extLst>
          </p:cNvPr>
          <p:cNvSpPr txBox="1"/>
          <p:nvPr/>
        </p:nvSpPr>
        <p:spPr>
          <a:xfrm>
            <a:off x="228715" y="1683133"/>
            <a:ext cx="3551067" cy="2031325"/>
          </a:xfrm>
          <a:prstGeom prst="rect">
            <a:avLst/>
          </a:prstGeom>
          <a:noFill/>
        </p:spPr>
        <p:txBody>
          <a:bodyPr wrap="square" rtlCol="0">
            <a:spAutoFit/>
          </a:bodyPr>
          <a:lstStyle/>
          <a:p>
            <a:r>
              <a:rPr lang="fr-FR" dirty="0"/>
              <a:t>Quand je donne de la connaissance à une tierce personne je la multiplie. 1+1=3</a:t>
            </a:r>
            <a:br>
              <a:rPr lang="fr-FR" dirty="0"/>
            </a:br>
            <a:br>
              <a:rPr lang="fr-FR" dirty="0"/>
            </a:br>
            <a:r>
              <a:rPr lang="fr-FR" dirty="0"/>
              <a:t>Quand je donne de l’argent à une tierce personne je le soustrais à mon capitale. 1-1=0</a:t>
            </a:r>
          </a:p>
        </p:txBody>
      </p:sp>
      <p:sp>
        <p:nvSpPr>
          <p:cNvPr id="15" name="TextBox 14">
            <a:extLst>
              <a:ext uri="{FF2B5EF4-FFF2-40B4-BE49-F238E27FC236}">
                <a16:creationId xmlns:a16="http://schemas.microsoft.com/office/drawing/2014/main" id="{FBD67B4F-8B68-4D95-8EED-175D9EE8C444}"/>
              </a:ext>
            </a:extLst>
          </p:cNvPr>
          <p:cNvSpPr txBox="1"/>
          <p:nvPr/>
        </p:nvSpPr>
        <p:spPr>
          <a:xfrm>
            <a:off x="228715" y="4195267"/>
            <a:ext cx="3846135" cy="1323439"/>
          </a:xfrm>
          <a:prstGeom prst="rect">
            <a:avLst/>
          </a:prstGeom>
          <a:noFill/>
        </p:spPr>
        <p:txBody>
          <a:bodyPr wrap="square" rtlCol="0">
            <a:spAutoFit/>
          </a:bodyPr>
          <a:lstStyle/>
          <a:p>
            <a:r>
              <a:rPr lang="fr-FR" sz="2000" i="1" dirty="0"/>
              <a:t>Chaque personne connectée est une personne susceptible de trouver une solution durable pour notre avenir et de la partager.</a:t>
            </a:r>
          </a:p>
        </p:txBody>
      </p:sp>
      <p:pic>
        <p:nvPicPr>
          <p:cNvPr id="16" name="Picture 15">
            <a:extLst>
              <a:ext uri="{FF2B5EF4-FFF2-40B4-BE49-F238E27FC236}">
                <a16:creationId xmlns:a16="http://schemas.microsoft.com/office/drawing/2014/main" id="{FAD03689-6E85-43FE-BF4C-F7B186C0242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717791">
            <a:off x="3763355" y="2217345"/>
            <a:ext cx="314311" cy="391782"/>
          </a:xfrm>
          <a:prstGeom prst="rect">
            <a:avLst/>
          </a:prstGeom>
        </p:spPr>
      </p:pic>
      <p:pic>
        <p:nvPicPr>
          <p:cNvPr id="17" name="Picture 16">
            <a:extLst>
              <a:ext uri="{FF2B5EF4-FFF2-40B4-BE49-F238E27FC236}">
                <a16:creationId xmlns:a16="http://schemas.microsoft.com/office/drawing/2014/main" id="{46958093-3155-4CC5-BE6C-F55AB9441AC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8170150">
            <a:off x="3759643" y="3486034"/>
            <a:ext cx="301625" cy="375969"/>
          </a:xfrm>
          <a:prstGeom prst="rect">
            <a:avLst/>
          </a:prstGeom>
        </p:spPr>
      </p:pic>
    </p:spTree>
    <p:extLst>
      <p:ext uri="{BB962C8B-B14F-4D97-AF65-F5344CB8AC3E}">
        <p14:creationId xmlns:p14="http://schemas.microsoft.com/office/powerpoint/2010/main" val="2889340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7</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pic>
        <p:nvPicPr>
          <p:cNvPr id="10" name="Picture 9">
            <a:extLst>
              <a:ext uri="{FF2B5EF4-FFF2-40B4-BE49-F238E27FC236}">
                <a16:creationId xmlns:a16="http://schemas.microsoft.com/office/drawing/2014/main" id="{EBE2E7FE-49E0-47D8-ADD6-2CB44C74FF9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5438394" cy="6858000"/>
          </a:xfrm>
          <a:prstGeom prst="rect">
            <a:avLst/>
          </a:prstGeom>
        </p:spPr>
      </p:pic>
      <p:sp>
        <p:nvSpPr>
          <p:cNvPr id="11" name="TextBox 10">
            <a:extLst>
              <a:ext uri="{FF2B5EF4-FFF2-40B4-BE49-F238E27FC236}">
                <a16:creationId xmlns:a16="http://schemas.microsoft.com/office/drawing/2014/main" id="{C6BF9660-0B28-41B2-818D-F18EA15C46D3}"/>
              </a:ext>
            </a:extLst>
          </p:cNvPr>
          <p:cNvSpPr txBox="1"/>
          <p:nvPr/>
        </p:nvSpPr>
        <p:spPr>
          <a:xfrm>
            <a:off x="5939406" y="165354"/>
            <a:ext cx="5820794" cy="6555641"/>
          </a:xfrm>
          <a:prstGeom prst="rect">
            <a:avLst/>
          </a:prstGeom>
          <a:noFill/>
        </p:spPr>
        <p:txBody>
          <a:bodyPr wrap="square" rtlCol="0">
            <a:spAutoFit/>
          </a:bodyPr>
          <a:lstStyle/>
          <a:p>
            <a:pPr algn="just"/>
            <a:r>
              <a:rPr lang="fr-FR" sz="2000" dirty="0">
                <a:solidFill>
                  <a:schemeClr val="bg1"/>
                </a:solidFill>
              </a:rPr>
              <a:t>Je dédie ce document à S.E. Sheikh Tarek M. </a:t>
            </a:r>
            <a:r>
              <a:rPr lang="fr-FR" sz="2000" dirty="0" err="1">
                <a:solidFill>
                  <a:schemeClr val="bg1"/>
                </a:solidFill>
              </a:rPr>
              <a:t>Binladen</a:t>
            </a:r>
            <a:r>
              <a:rPr lang="fr-FR" sz="2000" dirty="0">
                <a:solidFill>
                  <a:schemeClr val="bg1"/>
                </a:solidFill>
              </a:rPr>
              <a:t>. Sheikh Tarek est un visionnaire en développement et un pionnier dans le concept et le design des villes intelligentes. Il a créé le concept d'Al Noor il y a plus de 20 ans, qui a été à l'origine et l’inspiration de la plupart des développements « Smart Cities » dans le monde.</a:t>
            </a:r>
          </a:p>
          <a:p>
            <a:pPr algn="just"/>
            <a:r>
              <a:rPr lang="fr-FR" sz="2000" dirty="0">
                <a:solidFill>
                  <a:schemeClr val="bg1"/>
                </a:solidFill>
              </a:rPr>
              <a:t>Sheikh Tarek est issu d'une grande famille qui a beaucoup contribué au développement en Arabie Saoudite et dans divers endroits, y compris à Dubaï.</a:t>
            </a:r>
          </a:p>
          <a:p>
            <a:pPr algn="just"/>
            <a:r>
              <a:rPr lang="fr-FR" sz="2000" dirty="0">
                <a:solidFill>
                  <a:schemeClr val="bg1"/>
                </a:solidFill>
              </a:rPr>
              <a:t>J'ai eu l'occasion de travailler pour Son Excellence au cours des 17 dernières années.</a:t>
            </a:r>
            <a:br>
              <a:rPr lang="fr-FR" sz="2000" dirty="0">
                <a:solidFill>
                  <a:schemeClr val="bg1"/>
                </a:solidFill>
              </a:rPr>
            </a:br>
            <a:r>
              <a:rPr lang="fr-FR" sz="2000" dirty="0">
                <a:solidFill>
                  <a:schemeClr val="bg1"/>
                </a:solidFill>
              </a:rPr>
              <a:t>Suivant ses recommandations et ses conseils, je consacre chaque jour mon temps à trouver comment nous pouvons apporter des solutions simples et efficaces pour une société meilleure et plus durable.</a:t>
            </a:r>
          </a:p>
          <a:p>
            <a:pPr algn="just"/>
            <a:endParaRPr lang="fr-FR" sz="2000" dirty="0">
              <a:solidFill>
                <a:schemeClr val="bg1"/>
              </a:solidFill>
            </a:endParaRPr>
          </a:p>
          <a:p>
            <a:pPr algn="just"/>
            <a:r>
              <a:rPr lang="en-US" sz="2000" dirty="0" err="1">
                <a:solidFill>
                  <a:schemeClr val="bg1"/>
                </a:solidFill>
              </a:rPr>
              <a:t>Amédée</a:t>
            </a:r>
            <a:r>
              <a:rPr lang="en-US" sz="2000" dirty="0">
                <a:solidFill>
                  <a:schemeClr val="bg1"/>
                </a:solidFill>
              </a:rPr>
              <a:t> </a:t>
            </a:r>
            <a:r>
              <a:rPr lang="en-US" sz="2000" dirty="0" err="1">
                <a:solidFill>
                  <a:schemeClr val="bg1"/>
                </a:solidFill>
              </a:rPr>
              <a:t>Santalo</a:t>
            </a:r>
            <a:endParaRPr lang="en-US" sz="2000" dirty="0">
              <a:solidFill>
                <a:schemeClr val="bg1"/>
              </a:solidFill>
            </a:endParaRPr>
          </a:p>
          <a:p>
            <a:pPr algn="just"/>
            <a:r>
              <a:rPr lang="en-US" sz="2000" dirty="0">
                <a:solidFill>
                  <a:schemeClr val="bg1"/>
                </a:solidFill>
              </a:rPr>
              <a:t>Adviser to H.E. Sheikh Tarek M. </a:t>
            </a:r>
            <a:r>
              <a:rPr lang="en-US" sz="2000" dirty="0" err="1">
                <a:solidFill>
                  <a:schemeClr val="bg1"/>
                </a:solidFill>
              </a:rPr>
              <a:t>Binladen</a:t>
            </a:r>
            <a:endParaRPr lang="en-US" sz="2000" dirty="0">
              <a:solidFill>
                <a:schemeClr val="bg1"/>
              </a:solidFill>
            </a:endParaRPr>
          </a:p>
        </p:txBody>
      </p:sp>
    </p:spTree>
    <p:extLst>
      <p:ext uri="{BB962C8B-B14F-4D97-AF65-F5344CB8AC3E}">
        <p14:creationId xmlns:p14="http://schemas.microsoft.com/office/powerpoint/2010/main" val="19558257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8</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
        <p:nvSpPr>
          <p:cNvPr id="5" name="Title 6">
            <a:extLst>
              <a:ext uri="{FF2B5EF4-FFF2-40B4-BE49-F238E27FC236}">
                <a16:creationId xmlns:a16="http://schemas.microsoft.com/office/drawing/2014/main" id="{70EEECAE-764B-4F73-856D-D15DBA5A62FE}"/>
              </a:ext>
            </a:extLst>
          </p:cNvPr>
          <p:cNvSpPr txBox="1">
            <a:spLocks/>
          </p:cNvSpPr>
          <p:nvPr/>
        </p:nvSpPr>
        <p:spPr>
          <a:xfrm>
            <a:off x="3171735" y="376342"/>
            <a:ext cx="8804365" cy="580653"/>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r>
              <a:rPr lang="fr-FR" dirty="0">
                <a:solidFill>
                  <a:schemeClr val="accent4"/>
                </a:solidFill>
              </a:rPr>
              <a:t>Les 7 piliers du développement</a:t>
            </a:r>
            <a:endParaRPr lang="en-US" dirty="0">
              <a:solidFill>
                <a:schemeClr val="accent4"/>
              </a:solidFill>
            </a:endParaRPr>
          </a:p>
        </p:txBody>
      </p:sp>
      <p:pic>
        <p:nvPicPr>
          <p:cNvPr id="4" name="Picture 3">
            <a:extLst>
              <a:ext uri="{FF2B5EF4-FFF2-40B4-BE49-F238E27FC236}">
                <a16:creationId xmlns:a16="http://schemas.microsoft.com/office/drawing/2014/main" id="{8893F27A-43AA-4D9E-B9A2-7DC35E74F26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44455" y="1768711"/>
            <a:ext cx="6517754" cy="4333613"/>
          </a:xfrm>
          <a:prstGeom prst="roundRect">
            <a:avLst>
              <a:gd name="adj" fmla="val 8594"/>
            </a:avLst>
          </a:prstGeom>
          <a:solidFill>
            <a:srgbClr val="FFFFFF">
              <a:shade val="85000"/>
            </a:srgbClr>
          </a:solidFill>
          <a:ln>
            <a:noFill/>
          </a:ln>
          <a:effectLst>
            <a:outerShdw blurRad="50800" dir="5340000" algn="ctr" rotWithShape="0">
              <a:srgbClr val="000000">
                <a:alpha val="43137"/>
              </a:srgbClr>
            </a:outerShdw>
            <a:reflection blurRad="12700" stA="38000" endPos="28000" dist="5000" dir="5400000" sy="-100000" algn="bl" rotWithShape="0"/>
          </a:effectLst>
          <a:scene3d>
            <a:camera prst="orthographicFront"/>
            <a:lightRig rig="threePt" dir="t"/>
          </a:scene3d>
          <a:sp3d contourW="12700">
            <a:contourClr>
              <a:srgbClr val="FFFFFF"/>
            </a:contourClr>
          </a:sp3d>
        </p:spPr>
      </p:pic>
      <p:sp>
        <p:nvSpPr>
          <p:cNvPr id="6" name="TextBox 5">
            <a:extLst>
              <a:ext uri="{FF2B5EF4-FFF2-40B4-BE49-F238E27FC236}">
                <a16:creationId xmlns:a16="http://schemas.microsoft.com/office/drawing/2014/main" id="{74B1E24F-BE9C-4580-BD02-0E5633182485}"/>
              </a:ext>
            </a:extLst>
          </p:cNvPr>
          <p:cNvSpPr txBox="1"/>
          <p:nvPr/>
        </p:nvSpPr>
        <p:spPr>
          <a:xfrm>
            <a:off x="419450" y="2088857"/>
            <a:ext cx="5025005" cy="3693319"/>
          </a:xfrm>
          <a:prstGeom prst="rect">
            <a:avLst/>
          </a:prstGeom>
          <a:noFill/>
        </p:spPr>
        <p:txBody>
          <a:bodyPr wrap="square" rtlCol="0">
            <a:spAutoFit/>
          </a:bodyPr>
          <a:lstStyle/>
          <a:p>
            <a:r>
              <a:rPr lang="fr-FR" b="1" dirty="0">
                <a:solidFill>
                  <a:schemeClr val="bg1"/>
                </a:solidFill>
                <a:latin typeface="Lucida Sans" panose="020B0602030504020204" pitchFamily="34" charset="0"/>
              </a:rPr>
              <a:t>1 - Sécurité alimentaire</a:t>
            </a:r>
          </a:p>
          <a:p>
            <a:endParaRPr lang="fr-FR" b="1" dirty="0">
              <a:solidFill>
                <a:schemeClr val="bg1"/>
              </a:solidFill>
              <a:latin typeface="Lucida Sans" panose="020B0602030504020204" pitchFamily="34" charset="0"/>
            </a:endParaRPr>
          </a:p>
          <a:p>
            <a:r>
              <a:rPr lang="fr-FR" b="1" dirty="0">
                <a:solidFill>
                  <a:schemeClr val="bg1"/>
                </a:solidFill>
                <a:latin typeface="Lucida Sans" panose="020B0602030504020204" pitchFamily="34" charset="0"/>
              </a:rPr>
              <a:t>2 - Infrastructure et logement abordable</a:t>
            </a:r>
          </a:p>
          <a:p>
            <a:endParaRPr lang="fr-FR" b="1" dirty="0">
              <a:solidFill>
                <a:schemeClr val="bg1"/>
              </a:solidFill>
              <a:latin typeface="Lucida Sans" panose="020B0602030504020204" pitchFamily="34" charset="0"/>
            </a:endParaRPr>
          </a:p>
          <a:p>
            <a:r>
              <a:rPr lang="fr-FR" b="1" dirty="0">
                <a:solidFill>
                  <a:schemeClr val="bg1"/>
                </a:solidFill>
                <a:latin typeface="Lucida Sans" panose="020B0602030504020204" pitchFamily="34" charset="0"/>
              </a:rPr>
              <a:t>3 - Industries et zones franches</a:t>
            </a:r>
          </a:p>
          <a:p>
            <a:endParaRPr lang="fr-FR" b="1" dirty="0">
              <a:solidFill>
                <a:schemeClr val="bg1"/>
              </a:solidFill>
              <a:latin typeface="Lucida Sans" panose="020B0602030504020204" pitchFamily="34" charset="0"/>
            </a:endParaRPr>
          </a:p>
          <a:p>
            <a:r>
              <a:rPr lang="fr-FR" b="1" dirty="0">
                <a:solidFill>
                  <a:schemeClr val="bg1"/>
                </a:solidFill>
                <a:latin typeface="Lucida Sans" panose="020B0602030504020204" pitchFamily="34" charset="0"/>
              </a:rPr>
              <a:t>4 – La santé</a:t>
            </a:r>
          </a:p>
          <a:p>
            <a:endParaRPr lang="fr-FR" b="1" dirty="0">
              <a:solidFill>
                <a:schemeClr val="bg1"/>
              </a:solidFill>
              <a:latin typeface="Lucida Sans" panose="020B0602030504020204" pitchFamily="34" charset="0"/>
            </a:endParaRPr>
          </a:p>
          <a:p>
            <a:r>
              <a:rPr lang="fr-FR" b="1" dirty="0">
                <a:solidFill>
                  <a:schemeClr val="bg1"/>
                </a:solidFill>
                <a:latin typeface="Lucida Sans" panose="020B0602030504020204" pitchFamily="34" charset="0"/>
              </a:rPr>
              <a:t>5 - Éducation</a:t>
            </a:r>
          </a:p>
          <a:p>
            <a:endParaRPr lang="fr-FR" b="1" dirty="0">
              <a:solidFill>
                <a:schemeClr val="bg1"/>
              </a:solidFill>
              <a:latin typeface="Lucida Sans" panose="020B0602030504020204" pitchFamily="34" charset="0"/>
            </a:endParaRPr>
          </a:p>
          <a:p>
            <a:r>
              <a:rPr lang="fr-FR" b="1" dirty="0">
                <a:solidFill>
                  <a:schemeClr val="bg1"/>
                </a:solidFill>
                <a:latin typeface="Lucida Sans" panose="020B0602030504020204" pitchFamily="34" charset="0"/>
              </a:rPr>
              <a:t>6 - Énergie</a:t>
            </a:r>
          </a:p>
          <a:p>
            <a:endParaRPr lang="fr-FR" b="1" dirty="0">
              <a:solidFill>
                <a:schemeClr val="bg1"/>
              </a:solidFill>
              <a:latin typeface="Lucida Sans" panose="020B0602030504020204" pitchFamily="34" charset="0"/>
            </a:endParaRPr>
          </a:p>
          <a:p>
            <a:r>
              <a:rPr lang="fr-FR" b="1" dirty="0">
                <a:solidFill>
                  <a:schemeClr val="bg1"/>
                </a:solidFill>
                <a:latin typeface="Lucida Sans" panose="020B0602030504020204" pitchFamily="34" charset="0"/>
              </a:rPr>
              <a:t>7 - Booster une économie</a:t>
            </a:r>
            <a:endParaRPr lang="en-US" b="1" dirty="0">
              <a:solidFill>
                <a:schemeClr val="bg1"/>
              </a:solidFill>
              <a:latin typeface="Lucida Sans" panose="020B0602030504020204" pitchFamily="34" charset="0"/>
            </a:endParaRPr>
          </a:p>
        </p:txBody>
      </p:sp>
      <p:sp>
        <p:nvSpPr>
          <p:cNvPr id="8" name="Rectangle 7">
            <a:extLst>
              <a:ext uri="{FF2B5EF4-FFF2-40B4-BE49-F238E27FC236}">
                <a16:creationId xmlns:a16="http://schemas.microsoft.com/office/drawing/2014/main" id="{E802AAD2-F3D0-4550-8371-A5F3C65C68BC}"/>
              </a:ext>
            </a:extLst>
          </p:cNvPr>
          <p:cNvSpPr/>
          <p:nvPr/>
        </p:nvSpPr>
        <p:spPr>
          <a:xfrm>
            <a:off x="0" y="6310575"/>
            <a:ext cx="12191999" cy="400110"/>
          </a:xfrm>
          <a:prstGeom prst="rect">
            <a:avLst/>
          </a:prstGeom>
        </p:spPr>
        <p:txBody>
          <a:bodyPr wrap="square">
            <a:spAutoFit/>
          </a:bodyPr>
          <a:lstStyle/>
          <a:p>
            <a:pPr algn="ctr"/>
            <a:r>
              <a:rPr lang="fr-FR" sz="2000" b="1" dirty="0">
                <a:solidFill>
                  <a:schemeClr val="accent4"/>
                </a:solidFill>
                <a:latin typeface="Lucida Sans" panose="020B0602030504020204" pitchFamily="34" charset="0"/>
              </a:rPr>
              <a:t>Géré et optimisé par les nouvelles technologies</a:t>
            </a:r>
            <a:endParaRPr lang="en-US" sz="2000" dirty="0">
              <a:solidFill>
                <a:schemeClr val="accent4"/>
              </a:solidFill>
            </a:endParaRPr>
          </a:p>
        </p:txBody>
      </p:sp>
    </p:spTree>
    <p:extLst>
      <p:ext uri="{BB962C8B-B14F-4D97-AF65-F5344CB8AC3E}">
        <p14:creationId xmlns:p14="http://schemas.microsoft.com/office/powerpoint/2010/main" val="3784236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232520" y="2199086"/>
            <a:ext cx="5556380" cy="757130"/>
          </a:xfrm>
        </p:spPr>
        <p:txBody>
          <a:bodyPr/>
          <a:lstStyle/>
          <a:p>
            <a:pPr algn="ctr"/>
            <a:r>
              <a:rPr lang="fr-FR" sz="2400" dirty="0"/>
              <a:t>Localisation de la production alimentaire</a:t>
            </a:r>
            <a:endParaRPr lang="en-US" sz="2400" dirty="0"/>
          </a:p>
        </p:txBody>
      </p:sp>
      <p:sp>
        <p:nvSpPr>
          <p:cNvPr id="15" name="Text Placeholder 14"/>
          <p:cNvSpPr>
            <a:spLocks noGrp="1"/>
          </p:cNvSpPr>
          <p:nvPr>
            <p:ph type="body" sz="quarter" idx="11"/>
          </p:nvPr>
        </p:nvSpPr>
        <p:spPr>
          <a:xfrm>
            <a:off x="6096000" y="821817"/>
            <a:ext cx="5863481" cy="4389920"/>
          </a:xfrm>
        </p:spPr>
        <p:txBody>
          <a:bodyPr/>
          <a:lstStyle/>
          <a:p>
            <a:r>
              <a:rPr lang="fr-FR" dirty="0"/>
              <a:t>Réduire l'importation et le transport</a:t>
            </a:r>
          </a:p>
          <a:p>
            <a:endParaRPr lang="en-US" dirty="0"/>
          </a:p>
          <a:p>
            <a:pPr lvl="1"/>
            <a:r>
              <a:rPr lang="fr-FR" dirty="0"/>
              <a:t>Cultiver la nourriture directement à l'intérieur et à proximité des villes résout beaucoup de problèmes:</a:t>
            </a:r>
          </a:p>
          <a:p>
            <a:pPr lvl="1"/>
            <a:r>
              <a:rPr lang="fr-FR" dirty="0"/>
              <a:t>:: proximité</a:t>
            </a:r>
          </a:p>
          <a:p>
            <a:pPr lvl="1"/>
            <a:r>
              <a:rPr lang="fr-FR" dirty="0"/>
              <a:t>:: réduit la pollution</a:t>
            </a:r>
          </a:p>
          <a:p>
            <a:pPr lvl="1"/>
            <a:r>
              <a:rPr lang="fr-FR" dirty="0"/>
              <a:t>:: réduit le transport / coût</a:t>
            </a:r>
          </a:p>
          <a:p>
            <a:pPr lvl="1"/>
            <a:r>
              <a:rPr lang="fr-FR" dirty="0"/>
              <a:t>:: réduit le trafic dans la ville (livraison)</a:t>
            </a:r>
          </a:p>
          <a:p>
            <a:pPr lvl="1"/>
            <a:r>
              <a:rPr lang="fr-FR" dirty="0"/>
              <a:t>:: augmente la qualité de la nourriture (organique et frais et non stockées)</a:t>
            </a:r>
          </a:p>
          <a:p>
            <a:pPr lvl="1"/>
            <a:r>
              <a:rPr lang="fr-FR" dirty="0"/>
              <a:t>:: indépendance et meilleure gestion des stocks</a:t>
            </a:r>
          </a:p>
          <a:p>
            <a:pPr lvl="1"/>
            <a:r>
              <a:rPr lang="fr-FR" dirty="0"/>
              <a:t>:: ajoute plus de zones vertes dans les villes</a:t>
            </a:r>
            <a:endParaRPr lang="en-US" dirty="0"/>
          </a:p>
        </p:txBody>
      </p:sp>
      <p:sp>
        <p:nvSpPr>
          <p:cNvPr id="32" name="Title 31"/>
          <p:cNvSpPr>
            <a:spLocks noGrp="1"/>
          </p:cNvSpPr>
          <p:nvPr>
            <p:ph type="title"/>
          </p:nvPr>
        </p:nvSpPr>
        <p:spPr>
          <a:xfrm>
            <a:off x="42448" y="-92279"/>
            <a:ext cx="5108895" cy="914096"/>
          </a:xfrm>
        </p:spPr>
        <p:txBody>
          <a:bodyPr/>
          <a:lstStyle/>
          <a:p>
            <a:r>
              <a:rPr lang="fr-FR" b="1" dirty="0">
                <a:gradFill>
                  <a:gsLst>
                    <a:gs pos="15000">
                      <a:schemeClr val="bg1"/>
                    </a:gs>
                    <a:gs pos="47000">
                      <a:schemeClr val="bg1"/>
                    </a:gs>
                  </a:gsLst>
                  <a:lin ang="5400000" scaled="1"/>
                </a:gradFill>
                <a:latin typeface="Impact" panose="020B0806030902050204" pitchFamily="34" charset="0"/>
              </a:rPr>
              <a:t>1 - sécurité alimentaire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9</a:t>
            </a:fld>
            <a:endParaRPr lang="en-US"/>
          </a:p>
        </p:txBody>
      </p:sp>
      <p:pic>
        <p:nvPicPr>
          <p:cNvPr id="3" name="Picture 2">
            <a:extLst>
              <a:ext uri="{FF2B5EF4-FFF2-40B4-BE49-F238E27FC236}">
                <a16:creationId xmlns:a16="http://schemas.microsoft.com/office/drawing/2014/main" id="{8EAD4AEF-40F3-4D7B-B7CE-0925C037117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2519" y="2867296"/>
            <a:ext cx="5556380" cy="370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16" name="Text Placeholder 14">
            <a:extLst>
              <a:ext uri="{FF2B5EF4-FFF2-40B4-BE49-F238E27FC236}">
                <a16:creationId xmlns:a16="http://schemas.microsoft.com/office/drawing/2014/main" id="{434C9358-AB4B-4214-B1F5-11619E08FB14}"/>
              </a:ext>
            </a:extLst>
          </p:cNvPr>
          <p:cNvSpPr txBox="1">
            <a:spLocks/>
          </p:cNvSpPr>
          <p:nvPr/>
        </p:nvSpPr>
        <p:spPr>
          <a:xfrm>
            <a:off x="6096000" y="5386672"/>
            <a:ext cx="5671764" cy="92333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fr-FR" dirty="0"/>
              <a:t>Moins de pollution, moins de trafic et une meilleure qualité d’aliments auront un impact positif sur le coût des soins de santé.</a:t>
            </a:r>
            <a:endParaRPr lang="en-US" dirty="0"/>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16" grpId="0"/>
    </p:bld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2932</TotalTime>
  <Words>1740</Words>
  <Application>Microsoft Office PowerPoint</Application>
  <PresentationFormat>Widescreen</PresentationFormat>
  <Paragraphs>248</Paragraphs>
  <Slides>27</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Arial Black</vt:lpstr>
      <vt:lpstr>Calibri</vt:lpstr>
      <vt:lpstr>Impact</vt:lpstr>
      <vt:lpstr>inherit</vt:lpstr>
      <vt:lpstr>Lucida Sans</vt:lpstr>
      <vt:lpstr>Segoe UI</vt:lpstr>
      <vt:lpstr>Segoe UI Black</vt:lpstr>
      <vt:lpstr>Segoe UI Light</vt:lpstr>
      <vt:lpstr>Segoe UI Semibold</vt:lpstr>
      <vt:lpstr>Segoe UI Semilight</vt:lpstr>
      <vt:lpstr>Wingdings</vt:lpstr>
      <vt:lpstr>Storybuilding Neal Creative</vt:lpstr>
      <vt:lpstr>Les 7 Piliers du DEVELOPPEMENT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sécurité alimentaire</vt:lpstr>
      <vt:lpstr>1 - sécurité alimentaire</vt:lpstr>
      <vt:lpstr>2 - Infrastructure</vt:lpstr>
      <vt:lpstr>2 - Infrastructure</vt:lpstr>
      <vt:lpstr>2 - Infrastructure</vt:lpstr>
      <vt:lpstr>3 - Industries</vt:lpstr>
      <vt:lpstr>3 - Industries</vt:lpstr>
      <vt:lpstr>3 - Industries</vt:lpstr>
      <vt:lpstr>4 - Soins de santé</vt:lpstr>
      <vt:lpstr>5 - Education</vt:lpstr>
      <vt:lpstr>5 - Education</vt:lpstr>
      <vt:lpstr>5 - Education</vt:lpstr>
      <vt:lpstr>6 - Énergie</vt:lpstr>
      <vt:lpstr>7 - Booster l'économie</vt:lpstr>
      <vt:lpstr>7 - Booster l'économie</vt:lpstr>
      <vt:lpstr>Les 7 piliers de l'économie circulaire</vt:lpstr>
      <vt:lpstr>PowerPoint Presentation</vt:lpstr>
      <vt:lpstr>En conclusion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Pillars of DEVELOPMENT</dc:title>
  <dc:subject/>
  <dc:creator>amedee santalo</dc:creator>
  <cp:keywords/>
  <dc:description/>
  <cp:lastModifiedBy>amedee santalo</cp:lastModifiedBy>
  <cp:revision>148</cp:revision>
  <dcterms:created xsi:type="dcterms:W3CDTF">2018-03-11T14:48:17Z</dcterms:created>
  <dcterms:modified xsi:type="dcterms:W3CDTF">2018-04-11T11:23:33Z</dcterms:modified>
  <cp:category/>
</cp:coreProperties>
</file>